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36"/>
  </p:notesMasterIdLst>
  <p:handoutMasterIdLst>
    <p:handoutMasterId r:id="rId37"/>
  </p:handoutMasterIdLst>
  <p:sldIdLst>
    <p:sldId id="256" r:id="rId3"/>
    <p:sldId id="258" r:id="rId4"/>
    <p:sldId id="270" r:id="rId5"/>
    <p:sldId id="272" r:id="rId6"/>
    <p:sldId id="273" r:id="rId7"/>
    <p:sldId id="274" r:id="rId8"/>
    <p:sldId id="275" r:id="rId9"/>
    <p:sldId id="279" r:id="rId10"/>
    <p:sldId id="314" r:id="rId11"/>
    <p:sldId id="280" r:id="rId12"/>
    <p:sldId id="281" r:id="rId13"/>
    <p:sldId id="282" r:id="rId14"/>
    <p:sldId id="283" r:id="rId15"/>
    <p:sldId id="291" r:id="rId16"/>
    <p:sldId id="301" r:id="rId17"/>
    <p:sldId id="302" r:id="rId18"/>
    <p:sldId id="303" r:id="rId19"/>
    <p:sldId id="304" r:id="rId20"/>
    <p:sldId id="305" r:id="rId21"/>
    <p:sldId id="286" r:id="rId22"/>
    <p:sldId id="292" r:id="rId23"/>
    <p:sldId id="289" r:id="rId24"/>
    <p:sldId id="294" r:id="rId25"/>
    <p:sldId id="295" r:id="rId26"/>
    <p:sldId id="296" r:id="rId27"/>
    <p:sldId id="297" r:id="rId28"/>
    <p:sldId id="290" r:id="rId29"/>
    <p:sldId id="299" r:id="rId30"/>
    <p:sldId id="306" r:id="rId31"/>
    <p:sldId id="307" r:id="rId32"/>
    <p:sldId id="308" r:id="rId33"/>
    <p:sldId id="309" r:id="rId34"/>
    <p:sldId id="263" r:id="rId3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A" initials="AA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734"/>
    <a:srgbClr val="156635"/>
    <a:srgbClr val="156834"/>
    <a:srgbClr val="762123"/>
    <a:srgbClr val="EC821C"/>
    <a:srgbClr val="CBF5DC"/>
    <a:srgbClr val="93E9B6"/>
    <a:srgbClr val="F6C798"/>
    <a:srgbClr val="E49C9E"/>
    <a:srgbClr val="DA7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3381" autoAdjust="0"/>
  </p:normalViewPr>
  <p:slideViewPr>
    <p:cSldViewPr>
      <p:cViewPr>
        <p:scale>
          <a:sx n="78" d="100"/>
          <a:sy n="78" d="100"/>
        </p:scale>
        <p:origin x="-1746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800296481315077"/>
          <c:y val="0.15788203557888597"/>
          <c:w val="0.79221919310376332"/>
          <c:h val="0.580459682123067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'Land availabily'!$C$2</c:f>
              <c:strCache>
                <c:ptCount val="1"/>
                <c:pt idx="0">
                  <c:v>Bougouni</c:v>
                </c:pt>
              </c:strCache>
            </c:strRef>
          </c:tx>
          <c:spPr>
            <a:solidFill>
              <a:srgbClr val="F79646"/>
            </a:solidFill>
            <a:ln>
              <a:solidFill>
                <a:schemeClr val="accent1"/>
              </a:solidFill>
            </a:ln>
          </c:spPr>
          <c:invertIfNegative val="0"/>
          <c:cat>
            <c:strRef>
              <c:f>'Land availabily'!$B$3:$B$7</c:f>
              <c:strCache>
                <c:ptCount val="5"/>
                <c:pt idx="0">
                  <c:v>Crop land</c:v>
                </c:pt>
                <c:pt idx="1">
                  <c:v>Degraded land</c:v>
                </c:pt>
                <c:pt idx="2">
                  <c:v> Fallow</c:v>
                </c:pt>
                <c:pt idx="3">
                  <c:v> Rangeland</c:v>
                </c:pt>
                <c:pt idx="4">
                  <c:v>Protected land</c:v>
                </c:pt>
              </c:strCache>
            </c:strRef>
          </c:cat>
          <c:val>
            <c:numRef>
              <c:f>'Land availabily'!$C$3:$C$7</c:f>
              <c:numCache>
                <c:formatCode>General</c:formatCode>
                <c:ptCount val="5"/>
                <c:pt idx="0">
                  <c:v>4.26</c:v>
                </c:pt>
                <c:pt idx="1">
                  <c:v>3.14</c:v>
                </c:pt>
                <c:pt idx="2">
                  <c:v>3.21</c:v>
                </c:pt>
                <c:pt idx="3">
                  <c:v>2.41</c:v>
                </c:pt>
                <c:pt idx="4">
                  <c:v>2.09</c:v>
                </c:pt>
              </c:numCache>
            </c:numRef>
          </c:val>
        </c:ser>
        <c:ser>
          <c:idx val="1"/>
          <c:order val="1"/>
          <c:tx>
            <c:strRef>
              <c:f>'Land availabily'!$D$2</c:f>
              <c:strCache>
                <c:ptCount val="1"/>
                <c:pt idx="0">
                  <c:v>Koutiala</c:v>
                </c:pt>
              </c:strCache>
            </c:strRef>
          </c:tx>
          <c:invertIfNegative val="0"/>
          <c:cat>
            <c:strRef>
              <c:f>'Land availabily'!$B$3:$B$7</c:f>
              <c:strCache>
                <c:ptCount val="5"/>
                <c:pt idx="0">
                  <c:v>Crop land</c:v>
                </c:pt>
                <c:pt idx="1">
                  <c:v>Degraded land</c:v>
                </c:pt>
                <c:pt idx="2">
                  <c:v> Fallow</c:v>
                </c:pt>
                <c:pt idx="3">
                  <c:v> Rangeland</c:v>
                </c:pt>
                <c:pt idx="4">
                  <c:v>Protected land</c:v>
                </c:pt>
              </c:strCache>
            </c:strRef>
          </c:cat>
          <c:val>
            <c:numRef>
              <c:f>'Land availabily'!$D$3:$D$7</c:f>
              <c:numCache>
                <c:formatCode>General</c:formatCode>
                <c:ptCount val="5"/>
                <c:pt idx="0">
                  <c:v>2.89</c:v>
                </c:pt>
                <c:pt idx="1">
                  <c:v>2.81</c:v>
                </c:pt>
                <c:pt idx="2">
                  <c:v>1.0900000000000001</c:v>
                </c:pt>
                <c:pt idx="3">
                  <c:v>1.56</c:v>
                </c:pt>
                <c:pt idx="4">
                  <c:v>1.85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316160"/>
        <c:axId val="43888000"/>
      </c:barChart>
      <c:catAx>
        <c:axId val="843161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Fig.1. Land </a:t>
                </a:r>
                <a:r>
                  <a:rPr lang="en-US" dirty="0"/>
                  <a:t>Availability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43888000"/>
        <c:crosses val="autoZero"/>
        <c:auto val="1"/>
        <c:lblAlgn val="ctr"/>
        <c:lblOffset val="100"/>
        <c:noMultiLvlLbl val="0"/>
      </c:catAx>
      <c:valAx>
        <c:axId val="4388800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Score</a:t>
                </a:r>
              </a:p>
            </c:rich>
          </c:tx>
          <c:layout>
            <c:manualLayout>
              <c:xMode val="edge"/>
              <c:yMode val="edge"/>
              <c:x val="4.2856943766984866E-2"/>
              <c:y val="0.3365955818022747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84316160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18511899286925418"/>
          <c:y val="1.8134660250801987E-2"/>
          <c:w val="0.47144444444444444"/>
          <c:h val="0.1211380869058034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107745006450466"/>
          <c:y val="8.5488766059100191E-2"/>
          <c:w val="0.84698563103340896"/>
          <c:h val="0.663105132691746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'Land availabily'!$J$2</c:f>
              <c:strCache>
                <c:ptCount val="1"/>
                <c:pt idx="0">
                  <c:v>Bougouni</c:v>
                </c:pt>
              </c:strCache>
            </c:strRef>
          </c:tx>
          <c:spPr>
            <a:solidFill>
              <a:srgbClr val="156834"/>
            </a:solidFill>
          </c:spPr>
          <c:invertIfNegative val="0"/>
          <c:cat>
            <c:strRef>
              <c:f>'Land availabily'!$I$3:$I$7</c:f>
              <c:strCache>
                <c:ptCount val="5"/>
                <c:pt idx="0">
                  <c:v>Crop land</c:v>
                </c:pt>
                <c:pt idx="1">
                  <c:v>Degraded land</c:v>
                </c:pt>
                <c:pt idx="2">
                  <c:v> Fallow</c:v>
                </c:pt>
                <c:pt idx="3">
                  <c:v> Rangeland</c:v>
                </c:pt>
                <c:pt idx="4">
                  <c:v>Protected land</c:v>
                </c:pt>
              </c:strCache>
            </c:strRef>
          </c:cat>
          <c:val>
            <c:numRef>
              <c:f>'Land availabily'!$J$3:$J$7</c:f>
              <c:numCache>
                <c:formatCode>General</c:formatCode>
                <c:ptCount val="5"/>
                <c:pt idx="0">
                  <c:v>3.57</c:v>
                </c:pt>
                <c:pt idx="1">
                  <c:v>1.2</c:v>
                </c:pt>
                <c:pt idx="2">
                  <c:v>1.32</c:v>
                </c:pt>
                <c:pt idx="3">
                  <c:v>2.54</c:v>
                </c:pt>
                <c:pt idx="4">
                  <c:v>2.79</c:v>
                </c:pt>
              </c:numCache>
            </c:numRef>
          </c:val>
        </c:ser>
        <c:ser>
          <c:idx val="1"/>
          <c:order val="1"/>
          <c:tx>
            <c:strRef>
              <c:f>'Land availabily'!$K$2</c:f>
              <c:strCache>
                <c:ptCount val="1"/>
                <c:pt idx="0">
                  <c:v>Koutiala</c:v>
                </c:pt>
              </c:strCache>
            </c:strRef>
          </c:tx>
          <c:invertIfNegative val="0"/>
          <c:cat>
            <c:strRef>
              <c:f>'Land availabily'!$I$3:$I$7</c:f>
              <c:strCache>
                <c:ptCount val="5"/>
                <c:pt idx="0">
                  <c:v>Crop land</c:v>
                </c:pt>
                <c:pt idx="1">
                  <c:v>Degraded land</c:v>
                </c:pt>
                <c:pt idx="2">
                  <c:v> Fallow</c:v>
                </c:pt>
                <c:pt idx="3">
                  <c:v> Rangeland</c:v>
                </c:pt>
                <c:pt idx="4">
                  <c:v>Protected land</c:v>
                </c:pt>
              </c:strCache>
            </c:strRef>
          </c:cat>
          <c:val>
            <c:numRef>
              <c:f>'Land availabily'!$K$3:$K$7</c:f>
              <c:numCache>
                <c:formatCode>General</c:formatCode>
                <c:ptCount val="5"/>
                <c:pt idx="0">
                  <c:v>2.2000000000000002</c:v>
                </c:pt>
                <c:pt idx="1">
                  <c:v>0.8</c:v>
                </c:pt>
                <c:pt idx="2">
                  <c:v>0.28999999999999998</c:v>
                </c:pt>
                <c:pt idx="3">
                  <c:v>1.1499999999999999</c:v>
                </c:pt>
                <c:pt idx="4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317696"/>
        <c:axId val="43889728"/>
      </c:barChart>
      <c:catAx>
        <c:axId val="843176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Fig.2.</a:t>
                </a:r>
                <a:r>
                  <a:rPr lang="en-US" baseline="0" dirty="0" smtClean="0"/>
                  <a:t> </a:t>
                </a:r>
                <a:r>
                  <a:rPr lang="en-US" dirty="0" smtClean="0"/>
                  <a:t>Land </a:t>
                </a:r>
                <a:r>
                  <a:rPr lang="en-US" dirty="0"/>
                  <a:t>quality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43889728"/>
        <c:crosses val="autoZero"/>
        <c:auto val="1"/>
        <c:lblAlgn val="ctr"/>
        <c:lblOffset val="100"/>
        <c:noMultiLvlLbl val="0"/>
      </c:catAx>
      <c:valAx>
        <c:axId val="43889728"/>
        <c:scaling>
          <c:orientation val="minMax"/>
          <c:max val="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4317696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27296229802513466"/>
          <c:y val="2.276428988043161E-2"/>
          <c:w val="0.48766008378216635"/>
          <c:h val="0.16743438320209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3438787312602873"/>
          <c:y val="0.12168065870032668"/>
          <c:w val="0.85989601405756488"/>
          <c:h val="0.441472257828236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'Elaboration processus'!$B$3</c:f>
              <c:strCache>
                <c:ptCount val="1"/>
                <c:pt idx="0">
                  <c:v>None</c:v>
                </c:pt>
              </c:strCache>
            </c:strRef>
          </c:tx>
          <c:spPr>
            <a:solidFill>
              <a:srgbClr val="F79646"/>
            </a:solidFill>
          </c:spPr>
          <c:invertIfNegative val="0"/>
          <c:cat>
            <c:strRef>
              <c:f>'Elaboration processus'!$C$2:$G$2</c:f>
              <c:strCache>
                <c:ptCount val="5"/>
                <c:pt idx="0">
                  <c:v>Diagnosis</c:v>
                </c:pt>
                <c:pt idx="1">
                  <c:v>Awareness</c:v>
                </c:pt>
                <c:pt idx="2">
                  <c:v>Resources mobilization</c:v>
                </c:pt>
                <c:pt idx="3">
                  <c:v>Formalization </c:v>
                </c:pt>
                <c:pt idx="4">
                  <c:v>Development</c:v>
                </c:pt>
              </c:strCache>
            </c:strRef>
          </c:cat>
          <c:val>
            <c:numRef>
              <c:f>'Elaboration processus'!$C$3:$G$3</c:f>
              <c:numCache>
                <c:formatCode>General</c:formatCode>
                <c:ptCount val="5"/>
                <c:pt idx="0">
                  <c:v>59.21</c:v>
                </c:pt>
                <c:pt idx="1">
                  <c:v>56.58</c:v>
                </c:pt>
                <c:pt idx="2">
                  <c:v>97.36</c:v>
                </c:pt>
                <c:pt idx="3">
                  <c:v>80.260000000000005</c:v>
                </c:pt>
                <c:pt idx="4">
                  <c:v>72.37</c:v>
                </c:pt>
              </c:numCache>
            </c:numRef>
          </c:val>
        </c:ser>
        <c:ser>
          <c:idx val="1"/>
          <c:order val="1"/>
          <c:tx>
            <c:strRef>
              <c:f>'Elaboration processus'!$B$4</c:f>
              <c:strCache>
                <c:ptCount val="1"/>
                <c:pt idx="0">
                  <c:v>Low</c:v>
                </c:pt>
              </c:strCache>
            </c:strRef>
          </c:tx>
          <c:invertIfNegative val="0"/>
          <c:cat>
            <c:strRef>
              <c:f>'Elaboration processus'!$C$2:$G$2</c:f>
              <c:strCache>
                <c:ptCount val="5"/>
                <c:pt idx="0">
                  <c:v>Diagnosis</c:v>
                </c:pt>
                <c:pt idx="1">
                  <c:v>Awareness</c:v>
                </c:pt>
                <c:pt idx="2">
                  <c:v>Resources mobilization</c:v>
                </c:pt>
                <c:pt idx="3">
                  <c:v>Formalization </c:v>
                </c:pt>
                <c:pt idx="4">
                  <c:v>Development</c:v>
                </c:pt>
              </c:strCache>
            </c:strRef>
          </c:cat>
          <c:val>
            <c:numRef>
              <c:f>'Elaboration processus'!$C$4:$G$4</c:f>
              <c:numCache>
                <c:formatCode>General</c:formatCode>
                <c:ptCount val="5"/>
                <c:pt idx="1">
                  <c:v>11.84</c:v>
                </c:pt>
                <c:pt idx="2">
                  <c:v>1.32</c:v>
                </c:pt>
                <c:pt idx="3">
                  <c:v>18.420000000000002</c:v>
                </c:pt>
                <c:pt idx="4">
                  <c:v>21.05</c:v>
                </c:pt>
              </c:numCache>
            </c:numRef>
          </c:val>
        </c:ser>
        <c:ser>
          <c:idx val="2"/>
          <c:order val="2"/>
          <c:tx>
            <c:strRef>
              <c:f>'Elaboration processus'!$B$5</c:f>
              <c:strCache>
                <c:ptCount val="1"/>
                <c:pt idx="0">
                  <c:v>Average</c:v>
                </c:pt>
              </c:strCache>
            </c:strRef>
          </c:tx>
          <c:invertIfNegative val="0"/>
          <c:cat>
            <c:strRef>
              <c:f>'Elaboration processus'!$C$2:$G$2</c:f>
              <c:strCache>
                <c:ptCount val="5"/>
                <c:pt idx="0">
                  <c:v>Diagnosis</c:v>
                </c:pt>
                <c:pt idx="1">
                  <c:v>Awareness</c:v>
                </c:pt>
                <c:pt idx="2">
                  <c:v>Resources mobilization</c:v>
                </c:pt>
                <c:pt idx="3">
                  <c:v>Formalization </c:v>
                </c:pt>
                <c:pt idx="4">
                  <c:v>Development</c:v>
                </c:pt>
              </c:strCache>
            </c:strRef>
          </c:cat>
          <c:val>
            <c:numRef>
              <c:f>'Elaboration processus'!$C$5:$G$5</c:f>
              <c:numCache>
                <c:formatCode>General</c:formatCode>
                <c:ptCount val="5"/>
                <c:pt idx="0">
                  <c:v>13.16</c:v>
                </c:pt>
                <c:pt idx="1">
                  <c:v>5.26</c:v>
                </c:pt>
                <c:pt idx="2">
                  <c:v>0</c:v>
                </c:pt>
                <c:pt idx="3">
                  <c:v>1.32</c:v>
                </c:pt>
                <c:pt idx="4">
                  <c:v>2.63</c:v>
                </c:pt>
              </c:numCache>
            </c:numRef>
          </c:val>
        </c:ser>
        <c:ser>
          <c:idx val="3"/>
          <c:order val="3"/>
          <c:tx>
            <c:strRef>
              <c:f>'Elaboration processus'!$B$6</c:f>
              <c:strCache>
                <c:ptCount val="1"/>
                <c:pt idx="0">
                  <c:v>High</c:v>
                </c:pt>
              </c:strCache>
            </c:strRef>
          </c:tx>
          <c:invertIfNegative val="0"/>
          <c:cat>
            <c:strRef>
              <c:f>'Elaboration processus'!$C$2:$G$2</c:f>
              <c:strCache>
                <c:ptCount val="5"/>
                <c:pt idx="0">
                  <c:v>Diagnosis</c:v>
                </c:pt>
                <c:pt idx="1">
                  <c:v>Awareness</c:v>
                </c:pt>
                <c:pt idx="2">
                  <c:v>Resources mobilization</c:v>
                </c:pt>
                <c:pt idx="3">
                  <c:v>Formalization </c:v>
                </c:pt>
                <c:pt idx="4">
                  <c:v>Development</c:v>
                </c:pt>
              </c:strCache>
            </c:strRef>
          </c:cat>
          <c:val>
            <c:numRef>
              <c:f>'Elaboration processus'!$C$6:$G$6</c:f>
              <c:numCache>
                <c:formatCode>General</c:formatCode>
                <c:ptCount val="5"/>
                <c:pt idx="0">
                  <c:v>17.100000000000001</c:v>
                </c:pt>
                <c:pt idx="1">
                  <c:v>17.11</c:v>
                </c:pt>
                <c:pt idx="2">
                  <c:v>1.32</c:v>
                </c:pt>
                <c:pt idx="3">
                  <c:v>0</c:v>
                </c:pt>
                <c:pt idx="4">
                  <c:v>2.63</c:v>
                </c:pt>
              </c:numCache>
            </c:numRef>
          </c:val>
        </c:ser>
        <c:ser>
          <c:idx val="4"/>
          <c:order val="4"/>
          <c:tx>
            <c:strRef>
              <c:f>'Elaboration processus'!$B$7</c:f>
              <c:strCache>
                <c:ptCount val="1"/>
                <c:pt idx="0">
                  <c:v>Very high</c:v>
                </c:pt>
              </c:strCache>
            </c:strRef>
          </c:tx>
          <c:invertIfNegative val="0"/>
          <c:cat>
            <c:strRef>
              <c:f>'Elaboration processus'!$C$2:$G$2</c:f>
              <c:strCache>
                <c:ptCount val="5"/>
                <c:pt idx="0">
                  <c:v>Diagnosis</c:v>
                </c:pt>
                <c:pt idx="1">
                  <c:v>Awareness</c:v>
                </c:pt>
                <c:pt idx="2">
                  <c:v>Resources mobilization</c:v>
                </c:pt>
                <c:pt idx="3">
                  <c:v>Formalization </c:v>
                </c:pt>
                <c:pt idx="4">
                  <c:v>Development</c:v>
                </c:pt>
              </c:strCache>
            </c:strRef>
          </c:cat>
          <c:val>
            <c:numRef>
              <c:f>'Elaboration processus'!$C$7:$G$7</c:f>
              <c:numCache>
                <c:formatCode>General</c:formatCode>
                <c:ptCount val="5"/>
                <c:pt idx="0">
                  <c:v>10.53</c:v>
                </c:pt>
                <c:pt idx="1">
                  <c:v>9.2100000000000009</c:v>
                </c:pt>
                <c:pt idx="2">
                  <c:v>0</c:v>
                </c:pt>
                <c:pt idx="3">
                  <c:v>0</c:v>
                </c:pt>
                <c:pt idx="4">
                  <c:v>1.32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830720"/>
        <c:axId val="92785472"/>
      </c:barChart>
      <c:catAx>
        <c:axId val="92830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2785472"/>
        <c:crosses val="autoZero"/>
        <c:auto val="1"/>
        <c:lblAlgn val="ctr"/>
        <c:lblOffset val="100"/>
        <c:noMultiLvlLbl val="0"/>
      </c:catAx>
      <c:valAx>
        <c:axId val="92785472"/>
        <c:scaling>
          <c:orientation val="minMax"/>
          <c:max val="10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Percentage of number interviewed</a:t>
                </a:r>
              </a:p>
            </c:rich>
          </c:tx>
          <c:layout>
            <c:manualLayout>
              <c:xMode val="edge"/>
              <c:yMode val="edge"/>
              <c:x val="2.1813305945452472E-3"/>
              <c:y val="6.4345968381859242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92830720"/>
        <c:crosses val="autoZero"/>
        <c:crossBetween val="between"/>
        <c:majorUnit val="20"/>
      </c:valAx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12476553712035995"/>
          <c:y val="1.983763657449792E-4"/>
          <c:w val="0.8218978487064118"/>
          <c:h val="0.1137233717878288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20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3056510327513413"/>
          <c:y val="0.14386592300962381"/>
          <c:w val="0.8607692053199234"/>
          <c:h val="0.499831258116956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'Elaboration processus'!$L$3</c:f>
              <c:strCache>
                <c:ptCount val="1"/>
                <c:pt idx="0">
                  <c:v>None</c:v>
                </c:pt>
              </c:strCache>
            </c:strRef>
          </c:tx>
          <c:spPr>
            <a:solidFill>
              <a:srgbClr val="F79646"/>
            </a:solidFill>
          </c:spPr>
          <c:invertIfNegative val="0"/>
          <c:cat>
            <c:strRef>
              <c:f>'Elaboration processus'!$M$2:$Q$2</c:f>
              <c:strCache>
                <c:ptCount val="5"/>
                <c:pt idx="0">
                  <c:v>Diagnosis</c:v>
                </c:pt>
                <c:pt idx="1">
                  <c:v>Awareness</c:v>
                </c:pt>
                <c:pt idx="2">
                  <c:v>Resources mobilization</c:v>
                </c:pt>
                <c:pt idx="3">
                  <c:v>Formalization </c:v>
                </c:pt>
                <c:pt idx="4">
                  <c:v>Development</c:v>
                </c:pt>
              </c:strCache>
            </c:strRef>
          </c:cat>
          <c:val>
            <c:numRef>
              <c:f>'Elaboration processus'!$M$3:$Q$3</c:f>
              <c:numCache>
                <c:formatCode>General</c:formatCode>
                <c:ptCount val="5"/>
                <c:pt idx="0">
                  <c:v>68.540000000000006</c:v>
                </c:pt>
                <c:pt idx="1">
                  <c:v>71.91</c:v>
                </c:pt>
                <c:pt idx="2">
                  <c:v>85.39</c:v>
                </c:pt>
                <c:pt idx="3">
                  <c:v>79.78</c:v>
                </c:pt>
                <c:pt idx="4">
                  <c:v>76.400000000000006</c:v>
                </c:pt>
              </c:numCache>
            </c:numRef>
          </c:val>
        </c:ser>
        <c:ser>
          <c:idx val="1"/>
          <c:order val="1"/>
          <c:tx>
            <c:strRef>
              <c:f>'Elaboration processus'!$L$4</c:f>
              <c:strCache>
                <c:ptCount val="1"/>
                <c:pt idx="0">
                  <c:v>Low</c:v>
                </c:pt>
              </c:strCache>
            </c:strRef>
          </c:tx>
          <c:invertIfNegative val="0"/>
          <c:cat>
            <c:strRef>
              <c:f>'Elaboration processus'!$M$2:$Q$2</c:f>
              <c:strCache>
                <c:ptCount val="5"/>
                <c:pt idx="0">
                  <c:v>Diagnosis</c:v>
                </c:pt>
                <c:pt idx="1">
                  <c:v>Awareness</c:v>
                </c:pt>
                <c:pt idx="2">
                  <c:v>Resources mobilization</c:v>
                </c:pt>
                <c:pt idx="3">
                  <c:v>Formalization </c:v>
                </c:pt>
                <c:pt idx="4">
                  <c:v>Development</c:v>
                </c:pt>
              </c:strCache>
            </c:strRef>
          </c:cat>
          <c:val>
            <c:numRef>
              <c:f>'Elaboration processus'!$M$4:$Q$4</c:f>
              <c:numCache>
                <c:formatCode>General</c:formatCode>
                <c:ptCount val="5"/>
                <c:pt idx="0">
                  <c:v>8.99</c:v>
                </c:pt>
                <c:pt idx="1">
                  <c:v>7.87</c:v>
                </c:pt>
                <c:pt idx="2">
                  <c:v>8.99</c:v>
                </c:pt>
                <c:pt idx="3">
                  <c:v>14.61</c:v>
                </c:pt>
                <c:pt idx="4">
                  <c:v>15.73</c:v>
                </c:pt>
              </c:numCache>
            </c:numRef>
          </c:val>
        </c:ser>
        <c:ser>
          <c:idx val="2"/>
          <c:order val="2"/>
          <c:tx>
            <c:strRef>
              <c:f>'Elaboration processus'!$L$5</c:f>
              <c:strCache>
                <c:ptCount val="1"/>
                <c:pt idx="0">
                  <c:v>Average</c:v>
                </c:pt>
              </c:strCache>
            </c:strRef>
          </c:tx>
          <c:invertIfNegative val="0"/>
          <c:cat>
            <c:strRef>
              <c:f>'Elaboration processus'!$M$2:$Q$2</c:f>
              <c:strCache>
                <c:ptCount val="5"/>
                <c:pt idx="0">
                  <c:v>Diagnosis</c:v>
                </c:pt>
                <c:pt idx="1">
                  <c:v>Awareness</c:v>
                </c:pt>
                <c:pt idx="2">
                  <c:v>Resources mobilization</c:v>
                </c:pt>
                <c:pt idx="3">
                  <c:v>Formalization </c:v>
                </c:pt>
                <c:pt idx="4">
                  <c:v>Development</c:v>
                </c:pt>
              </c:strCache>
            </c:strRef>
          </c:cat>
          <c:val>
            <c:numRef>
              <c:f>'Elaboration processus'!$M$5:$Q$5</c:f>
              <c:numCache>
                <c:formatCode>General</c:formatCode>
                <c:ptCount val="5"/>
                <c:pt idx="0">
                  <c:v>6.74</c:v>
                </c:pt>
                <c:pt idx="1">
                  <c:v>8.99</c:v>
                </c:pt>
                <c:pt idx="2">
                  <c:v>4.49</c:v>
                </c:pt>
                <c:pt idx="3">
                  <c:v>4.49</c:v>
                </c:pt>
                <c:pt idx="4">
                  <c:v>3.37</c:v>
                </c:pt>
              </c:numCache>
            </c:numRef>
          </c:val>
        </c:ser>
        <c:ser>
          <c:idx val="3"/>
          <c:order val="3"/>
          <c:tx>
            <c:strRef>
              <c:f>'Elaboration processus'!$L$6</c:f>
              <c:strCache>
                <c:ptCount val="1"/>
                <c:pt idx="0">
                  <c:v>High</c:v>
                </c:pt>
              </c:strCache>
            </c:strRef>
          </c:tx>
          <c:invertIfNegative val="0"/>
          <c:cat>
            <c:strRef>
              <c:f>'Elaboration processus'!$M$2:$Q$2</c:f>
              <c:strCache>
                <c:ptCount val="5"/>
                <c:pt idx="0">
                  <c:v>Diagnosis</c:v>
                </c:pt>
                <c:pt idx="1">
                  <c:v>Awareness</c:v>
                </c:pt>
                <c:pt idx="2">
                  <c:v>Resources mobilization</c:v>
                </c:pt>
                <c:pt idx="3">
                  <c:v>Formalization </c:v>
                </c:pt>
                <c:pt idx="4">
                  <c:v>Development</c:v>
                </c:pt>
              </c:strCache>
            </c:strRef>
          </c:cat>
          <c:val>
            <c:numRef>
              <c:f>'Elaboration processus'!$M$6:$Q$6</c:f>
              <c:numCache>
                <c:formatCode>General</c:formatCode>
                <c:ptCount val="5"/>
                <c:pt idx="0">
                  <c:v>11.24</c:v>
                </c:pt>
                <c:pt idx="1">
                  <c:v>6.84</c:v>
                </c:pt>
                <c:pt idx="2">
                  <c:v>0</c:v>
                </c:pt>
                <c:pt idx="3">
                  <c:v>1.1200000000000001</c:v>
                </c:pt>
                <c:pt idx="4">
                  <c:v>3.37</c:v>
                </c:pt>
              </c:numCache>
            </c:numRef>
          </c:val>
        </c:ser>
        <c:ser>
          <c:idx val="4"/>
          <c:order val="4"/>
          <c:tx>
            <c:strRef>
              <c:f>'Elaboration processus'!$L$7</c:f>
              <c:strCache>
                <c:ptCount val="1"/>
                <c:pt idx="0">
                  <c:v>Very high</c:v>
                </c:pt>
              </c:strCache>
            </c:strRef>
          </c:tx>
          <c:invertIfNegative val="0"/>
          <c:cat>
            <c:strRef>
              <c:f>'Elaboration processus'!$M$2:$Q$2</c:f>
              <c:strCache>
                <c:ptCount val="5"/>
                <c:pt idx="0">
                  <c:v>Diagnosis</c:v>
                </c:pt>
                <c:pt idx="1">
                  <c:v>Awareness</c:v>
                </c:pt>
                <c:pt idx="2">
                  <c:v>Resources mobilization</c:v>
                </c:pt>
                <c:pt idx="3">
                  <c:v>Formalization </c:v>
                </c:pt>
                <c:pt idx="4">
                  <c:v>Development</c:v>
                </c:pt>
              </c:strCache>
            </c:strRef>
          </c:cat>
          <c:val>
            <c:numRef>
              <c:f>'Elaboration processus'!$M$7:$Q$7</c:f>
              <c:numCache>
                <c:formatCode>General</c:formatCode>
                <c:ptCount val="5"/>
                <c:pt idx="0">
                  <c:v>4.49</c:v>
                </c:pt>
                <c:pt idx="1">
                  <c:v>4.49</c:v>
                </c:pt>
                <c:pt idx="2">
                  <c:v>1.1299999999999999</c:v>
                </c:pt>
                <c:pt idx="3">
                  <c:v>0</c:v>
                </c:pt>
                <c:pt idx="4">
                  <c:v>1.1299999999999999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877824"/>
        <c:axId val="92787776"/>
      </c:barChart>
      <c:catAx>
        <c:axId val="100877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2787776"/>
        <c:crosses val="autoZero"/>
        <c:auto val="1"/>
        <c:lblAlgn val="ctr"/>
        <c:lblOffset val="100"/>
        <c:noMultiLvlLbl val="0"/>
      </c:catAx>
      <c:valAx>
        <c:axId val="92787776"/>
        <c:scaling>
          <c:orientation val="minMax"/>
          <c:max val="10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Percentage of number interviewed</a:t>
                </a:r>
              </a:p>
            </c:rich>
          </c:tx>
          <c:layout>
            <c:manualLayout>
              <c:xMode val="edge"/>
              <c:yMode val="edge"/>
              <c:x val="1.7912815245920348E-3"/>
              <c:y val="7.8965168416447948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0877824"/>
        <c:crosses val="autoZero"/>
        <c:crossBetween val="between"/>
        <c:majorUnit val="20"/>
      </c:valAx>
      <c:spPr>
        <a:noFill/>
        <a:ln w="25386">
          <a:noFill/>
        </a:ln>
      </c:spPr>
    </c:plotArea>
    <c:legend>
      <c:legendPos val="r"/>
      <c:layout>
        <c:manualLayout>
          <c:xMode val="edge"/>
          <c:yMode val="edge"/>
          <c:x val="0.28403772004069527"/>
          <c:y val="3.1447516428867443E-2"/>
          <c:w val="0.59475014320278363"/>
          <c:h val="8.988218577940915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20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7094417251897566E-2"/>
          <c:y val="4.4154113887937919E-2"/>
          <c:w val="0.91290562325390145"/>
          <c:h val="0.768011658426417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'Implementation '!$A$3</c:f>
              <c:strCache>
                <c:ptCount val="1"/>
                <c:pt idx="0">
                  <c:v>None</c:v>
                </c:pt>
              </c:strCache>
            </c:strRef>
          </c:tx>
          <c:spPr>
            <a:solidFill>
              <a:srgbClr val="F79646"/>
            </a:solidFill>
          </c:spPr>
          <c:invertIfNegative val="0"/>
          <c:cat>
            <c:strRef>
              <c:f>'Implementation '!$B$2:$E$2</c:f>
              <c:strCache>
                <c:ptCount val="4"/>
                <c:pt idx="0">
                  <c:v>Mobilization/Dissemination</c:v>
                </c:pt>
                <c:pt idx="1">
                  <c:v>Enforcement of LC </c:v>
                </c:pt>
                <c:pt idx="2">
                  <c:v>Monitoring and Evaluation</c:v>
                </c:pt>
                <c:pt idx="3">
                  <c:v>Resource mobilization</c:v>
                </c:pt>
              </c:strCache>
            </c:strRef>
          </c:cat>
          <c:val>
            <c:numRef>
              <c:f>'Implementation '!$B$3:$E$3</c:f>
              <c:numCache>
                <c:formatCode>General</c:formatCode>
                <c:ptCount val="4"/>
                <c:pt idx="0">
                  <c:v>32.89</c:v>
                </c:pt>
                <c:pt idx="1">
                  <c:v>69.739999999999995</c:v>
                </c:pt>
                <c:pt idx="2">
                  <c:v>73.680000000000007</c:v>
                </c:pt>
                <c:pt idx="3">
                  <c:v>97.37</c:v>
                </c:pt>
              </c:numCache>
            </c:numRef>
          </c:val>
        </c:ser>
        <c:ser>
          <c:idx val="1"/>
          <c:order val="1"/>
          <c:tx>
            <c:strRef>
              <c:f>'Implementation '!$A$4</c:f>
              <c:strCache>
                <c:ptCount val="1"/>
                <c:pt idx="0">
                  <c:v>Low</c:v>
                </c:pt>
              </c:strCache>
            </c:strRef>
          </c:tx>
          <c:invertIfNegative val="0"/>
          <c:cat>
            <c:strRef>
              <c:f>'Implementation '!$B$2:$E$2</c:f>
              <c:strCache>
                <c:ptCount val="4"/>
                <c:pt idx="0">
                  <c:v>Mobilization/Dissemination</c:v>
                </c:pt>
                <c:pt idx="1">
                  <c:v>Enforcement of LC </c:v>
                </c:pt>
                <c:pt idx="2">
                  <c:v>Monitoring and Evaluation</c:v>
                </c:pt>
                <c:pt idx="3">
                  <c:v>Resource mobilization</c:v>
                </c:pt>
              </c:strCache>
            </c:strRef>
          </c:cat>
          <c:val>
            <c:numRef>
              <c:f>'Implementation '!$B$4:$E$4</c:f>
              <c:numCache>
                <c:formatCode>General</c:formatCode>
                <c:ptCount val="4"/>
                <c:pt idx="0">
                  <c:v>22.37</c:v>
                </c:pt>
                <c:pt idx="1">
                  <c:v>18.420000000000002</c:v>
                </c:pt>
                <c:pt idx="2">
                  <c:v>21.06</c:v>
                </c:pt>
                <c:pt idx="3">
                  <c:v>2.63</c:v>
                </c:pt>
              </c:numCache>
            </c:numRef>
          </c:val>
        </c:ser>
        <c:ser>
          <c:idx val="2"/>
          <c:order val="2"/>
          <c:tx>
            <c:strRef>
              <c:f>'Implementation '!$A$5</c:f>
              <c:strCache>
                <c:ptCount val="1"/>
                <c:pt idx="0">
                  <c:v>Average</c:v>
                </c:pt>
              </c:strCache>
            </c:strRef>
          </c:tx>
          <c:invertIfNegative val="0"/>
          <c:cat>
            <c:strRef>
              <c:f>'Implementation '!$B$2:$E$2</c:f>
              <c:strCache>
                <c:ptCount val="4"/>
                <c:pt idx="0">
                  <c:v>Mobilization/Dissemination</c:v>
                </c:pt>
                <c:pt idx="1">
                  <c:v>Enforcement of LC </c:v>
                </c:pt>
                <c:pt idx="2">
                  <c:v>Monitoring and Evaluation</c:v>
                </c:pt>
                <c:pt idx="3">
                  <c:v>Resource mobilization</c:v>
                </c:pt>
              </c:strCache>
            </c:strRef>
          </c:cat>
          <c:val>
            <c:numRef>
              <c:f>'Implementation '!$B$5:$E$5</c:f>
              <c:numCache>
                <c:formatCode>General</c:formatCode>
                <c:ptCount val="4"/>
                <c:pt idx="0">
                  <c:v>28.95</c:v>
                </c:pt>
                <c:pt idx="1">
                  <c:v>6.58</c:v>
                </c:pt>
                <c:pt idx="2">
                  <c:v>2.63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'Implementation '!$A$6</c:f>
              <c:strCache>
                <c:ptCount val="1"/>
                <c:pt idx="0">
                  <c:v>High</c:v>
                </c:pt>
              </c:strCache>
            </c:strRef>
          </c:tx>
          <c:invertIfNegative val="0"/>
          <c:cat>
            <c:strRef>
              <c:f>'Implementation '!$B$2:$E$2</c:f>
              <c:strCache>
                <c:ptCount val="4"/>
                <c:pt idx="0">
                  <c:v>Mobilization/Dissemination</c:v>
                </c:pt>
                <c:pt idx="1">
                  <c:v>Enforcement of LC </c:v>
                </c:pt>
                <c:pt idx="2">
                  <c:v>Monitoring and Evaluation</c:v>
                </c:pt>
                <c:pt idx="3">
                  <c:v>Resource mobilization</c:v>
                </c:pt>
              </c:strCache>
            </c:strRef>
          </c:cat>
          <c:val>
            <c:numRef>
              <c:f>'Implementation '!$B$6:$E$6</c:f>
              <c:numCache>
                <c:formatCode>General</c:formatCode>
                <c:ptCount val="4"/>
                <c:pt idx="0">
                  <c:v>11.84</c:v>
                </c:pt>
                <c:pt idx="1">
                  <c:v>5.26</c:v>
                </c:pt>
                <c:pt idx="2">
                  <c:v>2.63</c:v>
                </c:pt>
                <c:pt idx="3">
                  <c:v>0</c:v>
                </c:pt>
              </c:numCache>
            </c:numRef>
          </c:val>
        </c:ser>
        <c:ser>
          <c:idx val="4"/>
          <c:order val="4"/>
          <c:tx>
            <c:strRef>
              <c:f>'Implementation '!$A$7</c:f>
              <c:strCache>
                <c:ptCount val="1"/>
                <c:pt idx="0">
                  <c:v>Very high</c:v>
                </c:pt>
              </c:strCache>
            </c:strRef>
          </c:tx>
          <c:invertIfNegative val="0"/>
          <c:cat>
            <c:strRef>
              <c:f>'Implementation '!$B$2:$E$2</c:f>
              <c:strCache>
                <c:ptCount val="4"/>
                <c:pt idx="0">
                  <c:v>Mobilization/Dissemination</c:v>
                </c:pt>
                <c:pt idx="1">
                  <c:v>Enforcement of LC </c:v>
                </c:pt>
                <c:pt idx="2">
                  <c:v>Monitoring and Evaluation</c:v>
                </c:pt>
                <c:pt idx="3">
                  <c:v>Resource mobilization</c:v>
                </c:pt>
              </c:strCache>
            </c:strRef>
          </c:cat>
          <c:val>
            <c:numRef>
              <c:f>'Implementation '!$B$7:$E$7</c:f>
              <c:numCache>
                <c:formatCode>General</c:formatCode>
                <c:ptCount val="4"/>
                <c:pt idx="0">
                  <c:v>3.95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956032"/>
        <c:axId val="92790080"/>
      </c:barChart>
      <c:catAx>
        <c:axId val="94956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2790080"/>
        <c:crosses val="autoZero"/>
        <c:auto val="1"/>
        <c:lblAlgn val="ctr"/>
        <c:lblOffset val="100"/>
        <c:noMultiLvlLbl val="0"/>
      </c:catAx>
      <c:valAx>
        <c:axId val="92790080"/>
        <c:scaling>
          <c:orientation val="minMax"/>
          <c:max val="10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Percentage of the total respondents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49560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3058099645439056"/>
          <c:y val="2.0591055925701595E-3"/>
          <c:w val="0.74478611226228297"/>
          <c:h val="0.11303017355388716"/>
        </c:manualLayout>
      </c:layout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0923831027671778E-2"/>
          <c:y val="0.11158573928258968"/>
          <c:w val="0.90907616897232824"/>
          <c:h val="0.793741503465912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'Implementation '!$H$3</c:f>
              <c:strCache>
                <c:ptCount val="1"/>
                <c:pt idx="0">
                  <c:v>None</c:v>
                </c:pt>
              </c:strCache>
            </c:strRef>
          </c:tx>
          <c:spPr>
            <a:solidFill>
              <a:srgbClr val="F07F09"/>
            </a:solidFill>
          </c:spPr>
          <c:invertIfNegative val="0"/>
          <c:cat>
            <c:strRef>
              <c:f>'Implementation '!$I$2:$L$2</c:f>
              <c:strCache>
                <c:ptCount val="4"/>
                <c:pt idx="0">
                  <c:v>Mobilization/Dissemination</c:v>
                </c:pt>
                <c:pt idx="1">
                  <c:v>Enforcement of LC </c:v>
                </c:pt>
                <c:pt idx="2">
                  <c:v>Monitoring and Evaluation</c:v>
                </c:pt>
                <c:pt idx="3">
                  <c:v>Resource mobilization</c:v>
                </c:pt>
              </c:strCache>
            </c:strRef>
          </c:cat>
          <c:val>
            <c:numRef>
              <c:f>'Implementation '!$I$3:$L$3</c:f>
              <c:numCache>
                <c:formatCode>General</c:formatCode>
                <c:ptCount val="4"/>
                <c:pt idx="0">
                  <c:v>67.42</c:v>
                </c:pt>
                <c:pt idx="1">
                  <c:v>77.53</c:v>
                </c:pt>
                <c:pt idx="2">
                  <c:v>82.03</c:v>
                </c:pt>
                <c:pt idx="3">
                  <c:v>85.39</c:v>
                </c:pt>
              </c:numCache>
            </c:numRef>
          </c:val>
        </c:ser>
        <c:ser>
          <c:idx val="1"/>
          <c:order val="1"/>
          <c:tx>
            <c:strRef>
              <c:f>'Implementation '!$H$4</c:f>
              <c:strCache>
                <c:ptCount val="1"/>
                <c:pt idx="0">
                  <c:v>Low</c:v>
                </c:pt>
              </c:strCache>
            </c:strRef>
          </c:tx>
          <c:invertIfNegative val="0"/>
          <c:cat>
            <c:strRef>
              <c:f>'Implementation '!$I$2:$L$2</c:f>
              <c:strCache>
                <c:ptCount val="4"/>
                <c:pt idx="0">
                  <c:v>Mobilization/Dissemination</c:v>
                </c:pt>
                <c:pt idx="1">
                  <c:v>Enforcement of LC </c:v>
                </c:pt>
                <c:pt idx="2">
                  <c:v>Monitoring and Evaluation</c:v>
                </c:pt>
                <c:pt idx="3">
                  <c:v>Resource mobilization</c:v>
                </c:pt>
              </c:strCache>
            </c:strRef>
          </c:cat>
          <c:val>
            <c:numRef>
              <c:f>'Implementation '!$I$4:$L$4</c:f>
              <c:numCache>
                <c:formatCode>General</c:formatCode>
                <c:ptCount val="4"/>
                <c:pt idx="0">
                  <c:v>12.36</c:v>
                </c:pt>
                <c:pt idx="1">
                  <c:v>10.119999999999999</c:v>
                </c:pt>
                <c:pt idx="2">
                  <c:v>6.74</c:v>
                </c:pt>
                <c:pt idx="3">
                  <c:v>11.24</c:v>
                </c:pt>
              </c:numCache>
            </c:numRef>
          </c:val>
        </c:ser>
        <c:ser>
          <c:idx val="2"/>
          <c:order val="2"/>
          <c:tx>
            <c:strRef>
              <c:f>'Implementation '!$H$5</c:f>
              <c:strCache>
                <c:ptCount val="1"/>
                <c:pt idx="0">
                  <c:v>Average</c:v>
                </c:pt>
              </c:strCache>
            </c:strRef>
          </c:tx>
          <c:invertIfNegative val="0"/>
          <c:cat>
            <c:strRef>
              <c:f>'Implementation '!$I$2:$L$2</c:f>
              <c:strCache>
                <c:ptCount val="4"/>
                <c:pt idx="0">
                  <c:v>Mobilization/Dissemination</c:v>
                </c:pt>
                <c:pt idx="1">
                  <c:v>Enforcement of LC </c:v>
                </c:pt>
                <c:pt idx="2">
                  <c:v>Monitoring and Evaluation</c:v>
                </c:pt>
                <c:pt idx="3">
                  <c:v>Resource mobilization</c:v>
                </c:pt>
              </c:strCache>
            </c:strRef>
          </c:cat>
          <c:val>
            <c:numRef>
              <c:f>'Implementation '!$I$5:$L$5</c:f>
              <c:numCache>
                <c:formatCode>General</c:formatCode>
                <c:ptCount val="4"/>
                <c:pt idx="0">
                  <c:v>15.73</c:v>
                </c:pt>
                <c:pt idx="1">
                  <c:v>4.49</c:v>
                </c:pt>
                <c:pt idx="2">
                  <c:v>6.74</c:v>
                </c:pt>
                <c:pt idx="3">
                  <c:v>2.25</c:v>
                </c:pt>
              </c:numCache>
            </c:numRef>
          </c:val>
        </c:ser>
        <c:ser>
          <c:idx val="3"/>
          <c:order val="3"/>
          <c:tx>
            <c:strRef>
              <c:f>'Implementation '!$H$6</c:f>
              <c:strCache>
                <c:ptCount val="1"/>
                <c:pt idx="0">
                  <c:v>High</c:v>
                </c:pt>
              </c:strCache>
            </c:strRef>
          </c:tx>
          <c:invertIfNegative val="0"/>
          <c:cat>
            <c:strRef>
              <c:f>'Implementation '!$I$2:$L$2</c:f>
              <c:strCache>
                <c:ptCount val="4"/>
                <c:pt idx="0">
                  <c:v>Mobilization/Dissemination</c:v>
                </c:pt>
                <c:pt idx="1">
                  <c:v>Enforcement of LC </c:v>
                </c:pt>
                <c:pt idx="2">
                  <c:v>Monitoring and Evaluation</c:v>
                </c:pt>
                <c:pt idx="3">
                  <c:v>Resource mobilization</c:v>
                </c:pt>
              </c:strCache>
            </c:strRef>
          </c:cat>
          <c:val>
            <c:numRef>
              <c:f>'Implementation '!$I$6:$L$6</c:f>
              <c:numCache>
                <c:formatCode>General</c:formatCode>
                <c:ptCount val="4"/>
                <c:pt idx="0">
                  <c:v>1.1200000000000001</c:v>
                </c:pt>
                <c:pt idx="1">
                  <c:v>4.49</c:v>
                </c:pt>
                <c:pt idx="2">
                  <c:v>3.37</c:v>
                </c:pt>
                <c:pt idx="3">
                  <c:v>1.1200000000000001</c:v>
                </c:pt>
              </c:numCache>
            </c:numRef>
          </c:val>
        </c:ser>
        <c:ser>
          <c:idx val="4"/>
          <c:order val="4"/>
          <c:tx>
            <c:strRef>
              <c:f>'Implementation '!$H$7</c:f>
              <c:strCache>
                <c:ptCount val="1"/>
                <c:pt idx="0">
                  <c:v>Very high</c:v>
                </c:pt>
              </c:strCache>
            </c:strRef>
          </c:tx>
          <c:invertIfNegative val="0"/>
          <c:cat>
            <c:strRef>
              <c:f>'Implementation '!$I$2:$L$2</c:f>
              <c:strCache>
                <c:ptCount val="4"/>
                <c:pt idx="0">
                  <c:v>Mobilization/Dissemination</c:v>
                </c:pt>
                <c:pt idx="1">
                  <c:v>Enforcement of LC </c:v>
                </c:pt>
                <c:pt idx="2">
                  <c:v>Monitoring and Evaluation</c:v>
                </c:pt>
                <c:pt idx="3">
                  <c:v>Resource mobilization</c:v>
                </c:pt>
              </c:strCache>
            </c:strRef>
          </c:cat>
          <c:val>
            <c:numRef>
              <c:f>'Implementation '!$I$7:$L$7</c:f>
              <c:numCache>
                <c:formatCode>General</c:formatCode>
                <c:ptCount val="4"/>
                <c:pt idx="0">
                  <c:v>3.37</c:v>
                </c:pt>
                <c:pt idx="1">
                  <c:v>3.37</c:v>
                </c:pt>
                <c:pt idx="2">
                  <c:v>1.1200000000000001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901888"/>
        <c:axId val="34940608"/>
      </c:barChart>
      <c:catAx>
        <c:axId val="100901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4940608"/>
        <c:crosses val="autoZero"/>
        <c:auto val="1"/>
        <c:lblAlgn val="ctr"/>
        <c:lblOffset val="100"/>
        <c:noMultiLvlLbl val="0"/>
      </c:catAx>
      <c:valAx>
        <c:axId val="34940608"/>
        <c:scaling>
          <c:orientation val="minMax"/>
          <c:max val="10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Percentage of the total respondents</a:t>
                </a:r>
              </a:p>
            </c:rich>
          </c:tx>
          <c:layout>
            <c:manualLayout>
              <c:xMode val="edge"/>
              <c:yMode val="edge"/>
              <c:x val="7.8572921747613392E-3"/>
              <c:y val="8.8450250536864714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09018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7359715811385648"/>
          <c:y val="3.2595171471334679E-2"/>
          <c:w val="0.75830403203909869"/>
          <c:h val="7.1363824202825707E-2"/>
        </c:manualLayout>
      </c:layout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2-24T13:12:10.491" idx="2">
    <p:pos x="5806" y="1467"/>
    <p:text>This was not the objective. I will suggest that you delete the bullet point.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2-24T13:25:07.499" idx="6">
    <p:pos x="5322" y="745"/>
    <p:text>Here it will be good to include the scenario of conflict management as in the report of the workshop - see page 13 of the report you drafted.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90AAC6-B458-4CE2-9AF7-069331BDC106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E443663-4D2F-4FC9-AF55-845560ACBBF2}">
      <dgm:prSet phldrT="[Texte]" custT="1"/>
      <dgm:spPr>
        <a:xfrm rot="10800000">
          <a:off x="0" y="1203"/>
          <a:ext cx="10356850" cy="2586696"/>
        </a:xfrm>
        <a:solidFill>
          <a:srgbClr val="156734"/>
        </a:solidFill>
        <a:ln w="57150" cap="flat" cmpd="sng" algn="ctr">
          <a:solidFill>
            <a:srgbClr val="156834"/>
          </a:solidFill>
          <a:prstDash val="solid"/>
        </a:ln>
        <a:effectLst/>
      </dgm:spPr>
      <dgm:t>
        <a:bodyPr/>
        <a:lstStyle/>
        <a:p>
          <a:pPr>
            <a:lnSpc>
              <a:spcPct val="150000"/>
            </a:lnSpc>
          </a:pPr>
          <a:r>
            <a:rPr lang="en-US" sz="2000" b="1" dirty="0" smtClean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rPr>
            <a:t>In West Africa, as in most sub-Saharan African countries, natural resources form the basis for livelihoods of rural poor</a:t>
          </a:r>
          <a:endParaRPr lang="fr-FR" sz="2000" b="1" dirty="0" smtClean="0">
            <a:solidFill>
              <a:srgbClr val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7C034517-7EE4-4DEC-A3E0-389FA991B822}" type="parTrans" cxnId="{AA100F51-E9FA-4F1A-BDAD-0F10F19944D9}">
      <dgm:prSet/>
      <dgm:spPr/>
      <dgm:t>
        <a:bodyPr/>
        <a:lstStyle/>
        <a:p>
          <a:pPr algn="ctr"/>
          <a:endParaRPr lang="fr-FR" sz="2800" b="1">
            <a:latin typeface="+mj-lt"/>
          </a:endParaRPr>
        </a:p>
      </dgm:t>
    </dgm:pt>
    <dgm:pt modelId="{424D8685-40A3-4633-B67E-660A935B59F4}" type="sibTrans" cxnId="{AA100F51-E9FA-4F1A-BDAD-0F10F19944D9}">
      <dgm:prSet/>
      <dgm:spPr/>
      <dgm:t>
        <a:bodyPr/>
        <a:lstStyle/>
        <a:p>
          <a:pPr algn="ctr"/>
          <a:endParaRPr lang="fr-FR" sz="2800" b="1">
            <a:latin typeface="+mj-lt"/>
          </a:endParaRPr>
        </a:p>
      </dgm:t>
    </dgm:pt>
    <dgm:pt modelId="{B1F1D262-4853-4FF9-A47F-38CAFD53A65B}">
      <dgm:prSet phldrT="[Texte]" custT="1"/>
      <dgm:spPr>
        <a:xfrm>
          <a:off x="0" y="3470601"/>
          <a:ext cx="5178425" cy="773422"/>
        </a:xfrm>
        <a:solidFill>
          <a:schemeClr val="accent1">
            <a:alpha val="90000"/>
          </a:schemeClr>
        </a:solidFill>
        <a:ln w="28575" cap="flat" cmpd="sng" algn="ctr">
          <a:solidFill>
            <a:schemeClr val="accent1"/>
          </a:solidFill>
          <a:prstDash val="solid"/>
        </a:ln>
        <a:effectLst/>
      </dgm:spPr>
      <dgm:t>
        <a:bodyPr/>
        <a:lstStyle/>
        <a:p>
          <a:pPr algn="ctr"/>
          <a:r>
            <a:rPr lang="en-US" sz="2800" b="1" dirty="0" smtClean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rPr>
            <a:t>Agriculture </a:t>
          </a:r>
          <a:endParaRPr lang="fr-FR" sz="2800" b="1" dirty="0">
            <a:solidFill>
              <a:srgbClr val="800000">
                <a:hueOff val="0"/>
                <a:satOff val="0"/>
                <a:lumOff val="0"/>
                <a:alphaOff val="0"/>
              </a:srgbClr>
            </a:solidFill>
            <a:latin typeface="Arial Narrow"/>
            <a:ea typeface="+mn-ea"/>
            <a:cs typeface="+mn-cs"/>
          </a:endParaRPr>
        </a:p>
      </dgm:t>
    </dgm:pt>
    <dgm:pt modelId="{BEB90528-7729-42E1-A63D-D8E86E300887}" type="parTrans" cxnId="{994C1A16-DFCA-4B70-B92C-BFA6C2BCE14D}">
      <dgm:prSet/>
      <dgm:spPr/>
      <dgm:t>
        <a:bodyPr/>
        <a:lstStyle/>
        <a:p>
          <a:pPr algn="ctr"/>
          <a:endParaRPr lang="fr-FR" sz="2800" b="1">
            <a:latin typeface="+mj-lt"/>
          </a:endParaRPr>
        </a:p>
      </dgm:t>
    </dgm:pt>
    <dgm:pt modelId="{6CA6B8E8-5181-4046-BBDC-153F30AFB6F4}" type="sibTrans" cxnId="{994C1A16-DFCA-4B70-B92C-BFA6C2BCE14D}">
      <dgm:prSet/>
      <dgm:spPr/>
      <dgm:t>
        <a:bodyPr/>
        <a:lstStyle/>
        <a:p>
          <a:pPr algn="ctr"/>
          <a:endParaRPr lang="fr-FR" sz="2800" b="1">
            <a:latin typeface="+mj-lt"/>
          </a:endParaRPr>
        </a:p>
      </dgm:t>
    </dgm:pt>
    <dgm:pt modelId="{689548B0-4C4E-4A40-AC76-A76E15B31C28}">
      <dgm:prSet phldrT="[Texte]" custT="1"/>
      <dgm:spPr>
        <a:xfrm>
          <a:off x="5178425" y="3470601"/>
          <a:ext cx="5178425" cy="773422"/>
        </a:xfrm>
        <a:solidFill>
          <a:schemeClr val="accent1">
            <a:alpha val="90000"/>
          </a:schemeClr>
        </a:solidFill>
        <a:ln w="38100" cap="flat" cmpd="sng" algn="ctr">
          <a:solidFill>
            <a:schemeClr val="accent1">
              <a:alpha val="90000"/>
            </a:schemeClr>
          </a:solidFill>
          <a:prstDash val="solid"/>
        </a:ln>
        <a:effectLst/>
      </dgm:spPr>
      <dgm:t>
        <a:bodyPr/>
        <a:lstStyle/>
        <a:p>
          <a:pPr algn="ctr"/>
          <a:r>
            <a:rPr lang="en-US" sz="2800" b="1" noProof="0" dirty="0" smtClean="0">
              <a:solidFill>
                <a:srgbClr val="002060"/>
              </a:solidFill>
              <a:latin typeface="Arial" pitchFamily="34" charset="0"/>
              <a:ea typeface="+mn-ea"/>
              <a:cs typeface="Arial" pitchFamily="34" charset="0"/>
            </a:rPr>
            <a:t>Livestock </a:t>
          </a:r>
          <a:endParaRPr lang="en-US" sz="2800" b="1" noProof="0" dirty="0">
            <a:solidFill>
              <a:srgbClr val="002060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4083F4BE-8DBF-439F-88C8-5EC1FAC951C6}" type="parTrans" cxnId="{E3C0B72B-AAE0-4D21-8460-4F5C87CE3A06}">
      <dgm:prSet/>
      <dgm:spPr/>
      <dgm:t>
        <a:bodyPr/>
        <a:lstStyle/>
        <a:p>
          <a:pPr algn="ctr"/>
          <a:endParaRPr lang="fr-FR" sz="2800" b="1">
            <a:latin typeface="+mj-lt"/>
          </a:endParaRPr>
        </a:p>
      </dgm:t>
    </dgm:pt>
    <dgm:pt modelId="{C475ACA8-5562-4CDE-842D-80E696CB362C}" type="sibTrans" cxnId="{E3C0B72B-AAE0-4D21-8460-4F5C87CE3A06}">
      <dgm:prSet/>
      <dgm:spPr/>
      <dgm:t>
        <a:bodyPr/>
        <a:lstStyle/>
        <a:p>
          <a:pPr algn="ctr"/>
          <a:endParaRPr lang="fr-FR" sz="2800" b="1">
            <a:latin typeface="+mj-lt"/>
          </a:endParaRPr>
        </a:p>
      </dgm:t>
    </dgm:pt>
    <dgm:pt modelId="{AB2F8D79-9EDE-4BD4-B4A5-3CCD40617F64}">
      <dgm:prSet custT="1"/>
      <dgm:spPr>
        <a:xfrm>
          <a:off x="0" y="5124139"/>
          <a:ext cx="10356850" cy="1681857"/>
        </a:xfrm>
        <a:noFill/>
        <a:ln w="57150" cap="flat" cmpd="sng" algn="ctr">
          <a:solidFill>
            <a:srgbClr val="156834"/>
          </a:solidFill>
          <a:prstDash val="solid"/>
        </a:ln>
        <a:effectLst/>
      </dgm:spPr>
      <dgm:t>
        <a:bodyPr/>
        <a:lstStyle/>
        <a:p>
          <a:pPr algn="l"/>
          <a:r>
            <a:rPr lang="fr-FR" sz="2800" b="1" dirty="0" err="1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rPr>
            <a:t>Utilization</a:t>
          </a:r>
          <a:r>
            <a:rPr lang="fr-FR" sz="2800" b="1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rPr>
            <a:t> of </a:t>
          </a:r>
          <a:r>
            <a:rPr lang="en-US" sz="2800" b="1" noProof="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rPr>
            <a:t>natural</a:t>
          </a:r>
          <a:r>
            <a:rPr lang="fr-FR" sz="2800" b="1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rPr>
            <a:t> </a:t>
          </a:r>
          <a:r>
            <a:rPr lang="en-US" sz="2800" b="1" noProof="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rPr>
            <a:t>resources</a:t>
          </a:r>
          <a:r>
            <a:rPr lang="fr-FR" sz="2800" b="1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rPr>
            <a:t>  </a:t>
          </a:r>
          <a:r>
            <a:rPr lang="fr-FR" sz="2800" b="1" dirty="0" smtClean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rPr>
            <a:t>naturelles</a:t>
          </a:r>
          <a:endParaRPr lang="fr-FR" sz="2800" b="1" dirty="0">
            <a:solidFill>
              <a:srgbClr val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CF25BC58-D051-4085-921A-6EE15862CB27}" type="parTrans" cxnId="{44932BC5-CF7A-4FC0-A3DD-1BA7E34E3F1C}">
      <dgm:prSet/>
      <dgm:spPr/>
      <dgm:t>
        <a:bodyPr/>
        <a:lstStyle/>
        <a:p>
          <a:pPr algn="ctr"/>
          <a:endParaRPr lang="fr-FR" sz="2800" b="1">
            <a:latin typeface="+mj-lt"/>
          </a:endParaRPr>
        </a:p>
      </dgm:t>
    </dgm:pt>
    <dgm:pt modelId="{7C439ED2-7C58-42F9-8B4E-514CFCFF69EA}" type="sibTrans" cxnId="{44932BC5-CF7A-4FC0-A3DD-1BA7E34E3F1C}">
      <dgm:prSet/>
      <dgm:spPr/>
      <dgm:t>
        <a:bodyPr/>
        <a:lstStyle/>
        <a:p>
          <a:pPr algn="ctr"/>
          <a:endParaRPr lang="fr-FR" sz="2800" b="1">
            <a:latin typeface="+mj-lt"/>
          </a:endParaRPr>
        </a:p>
      </dgm:t>
    </dgm:pt>
    <dgm:pt modelId="{7470A027-DE6D-4D07-A898-C30BAC33E750}">
      <dgm:prSet phldrT="[Texte]" custT="1"/>
      <dgm:spPr>
        <a:xfrm rot="10800000">
          <a:off x="0" y="2562671"/>
          <a:ext cx="10356850" cy="2586696"/>
        </a:xfrm>
        <a:noFill/>
        <a:ln w="57150" cap="flat" cmpd="sng" algn="ctr">
          <a:solidFill>
            <a:schemeClr val="accent1"/>
          </a:solidFill>
          <a:prstDash val="solid"/>
        </a:ln>
        <a:effectLst/>
      </dgm:spPr>
      <dgm:t>
        <a:bodyPr/>
        <a:lstStyle/>
        <a:p>
          <a:endParaRPr lang="fr-FR" sz="2800" b="1" dirty="0" smtClean="0">
            <a:solidFill>
              <a:srgbClr val="FFFFFF"/>
            </a:solidFill>
            <a:latin typeface="Arial"/>
            <a:ea typeface="+mn-ea"/>
            <a:cs typeface="+mn-cs"/>
          </a:endParaRPr>
        </a:p>
        <a:p>
          <a:r>
            <a:rPr lang="fr-FR" sz="28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    </a:t>
          </a:r>
          <a:endParaRPr lang="fr-FR" sz="2800" b="1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B52EA159-AFD0-4A02-AF3B-22E84EB9AD9F}" type="sibTrans" cxnId="{D1A40745-15E2-4228-B5C1-01CFF2415AE4}">
      <dgm:prSet/>
      <dgm:spPr/>
      <dgm:t>
        <a:bodyPr/>
        <a:lstStyle/>
        <a:p>
          <a:pPr algn="ctr"/>
          <a:endParaRPr lang="fr-FR" sz="2800" b="1">
            <a:latin typeface="+mj-lt"/>
          </a:endParaRPr>
        </a:p>
      </dgm:t>
    </dgm:pt>
    <dgm:pt modelId="{BE89A41C-AFE2-4EA5-BF07-292373F26BAF}" type="parTrans" cxnId="{D1A40745-15E2-4228-B5C1-01CFF2415AE4}">
      <dgm:prSet/>
      <dgm:spPr/>
      <dgm:t>
        <a:bodyPr/>
        <a:lstStyle/>
        <a:p>
          <a:pPr algn="ctr"/>
          <a:endParaRPr lang="fr-FR" sz="2800" b="1">
            <a:latin typeface="+mj-lt"/>
          </a:endParaRPr>
        </a:p>
      </dgm:t>
    </dgm:pt>
    <dgm:pt modelId="{7B53C87D-53AE-4FCA-8129-3C3EB0B31057}" type="pres">
      <dgm:prSet presAssocID="{4E90AAC6-B458-4CE2-9AF7-069331BDC1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5246778-3F3E-4726-8F17-D122B396AA5B}" type="pres">
      <dgm:prSet presAssocID="{AB2F8D79-9EDE-4BD4-B4A5-3CCD40617F64}" presName="boxAndChildren" presStyleCnt="0"/>
      <dgm:spPr/>
    </dgm:pt>
    <dgm:pt modelId="{9B678702-B64D-4000-B309-EB2FE870857E}" type="pres">
      <dgm:prSet presAssocID="{AB2F8D79-9EDE-4BD4-B4A5-3CCD40617F64}" presName="parentTextBox" presStyleLbl="node1" presStyleIdx="0" presStyleCnt="3"/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E4AEDE24-7DDD-423E-9899-49BA94F1FDF1}" type="pres">
      <dgm:prSet presAssocID="{B52EA159-AFD0-4A02-AF3B-22E84EB9AD9F}" presName="sp" presStyleCnt="0"/>
      <dgm:spPr/>
    </dgm:pt>
    <dgm:pt modelId="{8E2B7B95-B0EC-486C-B082-5EDEA0E3DADD}" type="pres">
      <dgm:prSet presAssocID="{7470A027-DE6D-4D07-A898-C30BAC33E750}" presName="arrowAndChildren" presStyleCnt="0"/>
      <dgm:spPr/>
    </dgm:pt>
    <dgm:pt modelId="{CD9750C8-05C3-40BF-83C8-905DF6DCE1B3}" type="pres">
      <dgm:prSet presAssocID="{7470A027-DE6D-4D07-A898-C30BAC33E750}" presName="parentTextArrow" presStyleLbl="node1" presStyleIdx="0" presStyleCnt="3"/>
      <dgm:spPr>
        <a:prstGeom prst="upArrowCallout">
          <a:avLst/>
        </a:prstGeom>
      </dgm:spPr>
      <dgm:t>
        <a:bodyPr/>
        <a:lstStyle/>
        <a:p>
          <a:endParaRPr lang="fr-FR"/>
        </a:p>
      </dgm:t>
    </dgm:pt>
    <dgm:pt modelId="{D3FF1F43-D178-42D9-8064-4CE2A18658B5}" type="pres">
      <dgm:prSet presAssocID="{7470A027-DE6D-4D07-A898-C30BAC33E750}" presName="arrow" presStyleLbl="node1" presStyleIdx="1" presStyleCnt="3"/>
      <dgm:spPr/>
      <dgm:t>
        <a:bodyPr/>
        <a:lstStyle/>
        <a:p>
          <a:endParaRPr lang="fr-FR"/>
        </a:p>
      </dgm:t>
    </dgm:pt>
    <dgm:pt modelId="{25293CD3-37A2-43CB-9863-A8F7145542B1}" type="pres">
      <dgm:prSet presAssocID="{7470A027-DE6D-4D07-A898-C30BAC33E750}" presName="descendantArrow" presStyleCnt="0"/>
      <dgm:spPr/>
    </dgm:pt>
    <dgm:pt modelId="{D960BB1A-75E5-48E7-A202-792D5F4DB95F}" type="pres">
      <dgm:prSet presAssocID="{B1F1D262-4853-4FF9-A47F-38CAFD53A65B}" presName="childTextArrow" presStyleLbl="fgAccFollowNode1" presStyleIdx="0" presStyleCnt="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18A03A4D-2AA7-406E-AEE5-A02FA74CA650}" type="pres">
      <dgm:prSet presAssocID="{689548B0-4C4E-4A40-AC76-A76E15B31C28}" presName="childTextArrow" presStyleLbl="fgAccFollowNode1" presStyleIdx="1" presStyleCnt="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A22FD9DB-3B08-4B55-8AEB-614914CB58AC}" type="pres">
      <dgm:prSet presAssocID="{424D8685-40A3-4633-B67E-660A935B59F4}" presName="sp" presStyleCnt="0"/>
      <dgm:spPr/>
    </dgm:pt>
    <dgm:pt modelId="{31D0789E-805C-4221-B323-5A43F2F80EE0}" type="pres">
      <dgm:prSet presAssocID="{7E443663-4D2F-4FC9-AF55-845560ACBBF2}" presName="arrowAndChildren" presStyleCnt="0"/>
      <dgm:spPr/>
    </dgm:pt>
    <dgm:pt modelId="{0B3080CA-4F77-4067-9358-67D4CC465C59}" type="pres">
      <dgm:prSet presAssocID="{7E443663-4D2F-4FC9-AF55-845560ACBBF2}" presName="parentTextArrow" presStyleLbl="node1" presStyleIdx="2" presStyleCnt="3" custScaleY="113710"/>
      <dgm:spPr>
        <a:prstGeom prst="upArrowCallout">
          <a:avLst/>
        </a:prstGeom>
      </dgm:spPr>
      <dgm:t>
        <a:bodyPr/>
        <a:lstStyle/>
        <a:p>
          <a:endParaRPr lang="fr-FR"/>
        </a:p>
      </dgm:t>
    </dgm:pt>
  </dgm:ptLst>
  <dgm:cxnLst>
    <dgm:cxn modelId="{D7A6BE2D-F1C6-4B2C-9F11-A237ACE286BE}" type="presOf" srcId="{B1F1D262-4853-4FF9-A47F-38CAFD53A65B}" destId="{D960BB1A-75E5-48E7-A202-792D5F4DB95F}" srcOrd="0" destOrd="0" presId="urn:microsoft.com/office/officeart/2005/8/layout/process4"/>
    <dgm:cxn modelId="{D1A40745-15E2-4228-B5C1-01CFF2415AE4}" srcId="{4E90AAC6-B458-4CE2-9AF7-069331BDC106}" destId="{7470A027-DE6D-4D07-A898-C30BAC33E750}" srcOrd="1" destOrd="0" parTransId="{BE89A41C-AFE2-4EA5-BF07-292373F26BAF}" sibTransId="{B52EA159-AFD0-4A02-AF3B-22E84EB9AD9F}"/>
    <dgm:cxn modelId="{0BC187E4-28B5-4E7B-AF08-D7EDC7515B45}" type="presOf" srcId="{7E443663-4D2F-4FC9-AF55-845560ACBBF2}" destId="{0B3080CA-4F77-4067-9358-67D4CC465C59}" srcOrd="0" destOrd="0" presId="urn:microsoft.com/office/officeart/2005/8/layout/process4"/>
    <dgm:cxn modelId="{AA100F51-E9FA-4F1A-BDAD-0F10F19944D9}" srcId="{4E90AAC6-B458-4CE2-9AF7-069331BDC106}" destId="{7E443663-4D2F-4FC9-AF55-845560ACBBF2}" srcOrd="0" destOrd="0" parTransId="{7C034517-7EE4-4DEC-A3E0-389FA991B822}" sibTransId="{424D8685-40A3-4633-B67E-660A935B59F4}"/>
    <dgm:cxn modelId="{BB2749D9-01F1-44C8-9619-5970625E526F}" type="presOf" srcId="{AB2F8D79-9EDE-4BD4-B4A5-3CCD40617F64}" destId="{9B678702-B64D-4000-B309-EB2FE870857E}" srcOrd="0" destOrd="0" presId="urn:microsoft.com/office/officeart/2005/8/layout/process4"/>
    <dgm:cxn modelId="{EE23B892-EE47-4CE8-815B-9605B432528E}" type="presOf" srcId="{7470A027-DE6D-4D07-A898-C30BAC33E750}" destId="{D3FF1F43-D178-42D9-8064-4CE2A18658B5}" srcOrd="1" destOrd="0" presId="urn:microsoft.com/office/officeart/2005/8/layout/process4"/>
    <dgm:cxn modelId="{FF0AAF14-9ECA-4645-AD78-616FAB48F01E}" type="presOf" srcId="{689548B0-4C4E-4A40-AC76-A76E15B31C28}" destId="{18A03A4D-2AA7-406E-AEE5-A02FA74CA650}" srcOrd="0" destOrd="0" presId="urn:microsoft.com/office/officeart/2005/8/layout/process4"/>
    <dgm:cxn modelId="{693D1509-1896-4439-9883-B2C782507E3D}" type="presOf" srcId="{4E90AAC6-B458-4CE2-9AF7-069331BDC106}" destId="{7B53C87D-53AE-4FCA-8129-3C3EB0B31057}" srcOrd="0" destOrd="0" presId="urn:microsoft.com/office/officeart/2005/8/layout/process4"/>
    <dgm:cxn modelId="{994C1A16-DFCA-4B70-B92C-BFA6C2BCE14D}" srcId="{7470A027-DE6D-4D07-A898-C30BAC33E750}" destId="{B1F1D262-4853-4FF9-A47F-38CAFD53A65B}" srcOrd="0" destOrd="0" parTransId="{BEB90528-7729-42E1-A63D-D8E86E300887}" sibTransId="{6CA6B8E8-5181-4046-BBDC-153F30AFB6F4}"/>
    <dgm:cxn modelId="{44932BC5-CF7A-4FC0-A3DD-1BA7E34E3F1C}" srcId="{4E90AAC6-B458-4CE2-9AF7-069331BDC106}" destId="{AB2F8D79-9EDE-4BD4-B4A5-3CCD40617F64}" srcOrd="2" destOrd="0" parTransId="{CF25BC58-D051-4085-921A-6EE15862CB27}" sibTransId="{7C439ED2-7C58-42F9-8B4E-514CFCFF69EA}"/>
    <dgm:cxn modelId="{E3C0B72B-AAE0-4D21-8460-4F5C87CE3A06}" srcId="{7470A027-DE6D-4D07-A898-C30BAC33E750}" destId="{689548B0-4C4E-4A40-AC76-A76E15B31C28}" srcOrd="1" destOrd="0" parTransId="{4083F4BE-8DBF-439F-88C8-5EC1FAC951C6}" sibTransId="{C475ACA8-5562-4CDE-842D-80E696CB362C}"/>
    <dgm:cxn modelId="{3F825F98-2605-4ADC-9A47-8D013A15202E}" type="presOf" srcId="{7470A027-DE6D-4D07-A898-C30BAC33E750}" destId="{CD9750C8-05C3-40BF-83C8-905DF6DCE1B3}" srcOrd="0" destOrd="0" presId="urn:microsoft.com/office/officeart/2005/8/layout/process4"/>
    <dgm:cxn modelId="{0667938E-6CE8-418B-8541-0C093F9C94FA}" type="presParOf" srcId="{7B53C87D-53AE-4FCA-8129-3C3EB0B31057}" destId="{65246778-3F3E-4726-8F17-D122B396AA5B}" srcOrd="0" destOrd="0" presId="urn:microsoft.com/office/officeart/2005/8/layout/process4"/>
    <dgm:cxn modelId="{80DCD85B-AA8B-4DE7-965A-A2614665233E}" type="presParOf" srcId="{65246778-3F3E-4726-8F17-D122B396AA5B}" destId="{9B678702-B64D-4000-B309-EB2FE870857E}" srcOrd="0" destOrd="0" presId="urn:microsoft.com/office/officeart/2005/8/layout/process4"/>
    <dgm:cxn modelId="{D75339A7-E63B-4405-9A7A-D1C3E855A80F}" type="presParOf" srcId="{7B53C87D-53AE-4FCA-8129-3C3EB0B31057}" destId="{E4AEDE24-7DDD-423E-9899-49BA94F1FDF1}" srcOrd="1" destOrd="0" presId="urn:microsoft.com/office/officeart/2005/8/layout/process4"/>
    <dgm:cxn modelId="{892D7803-4EE0-49FF-90CA-547D0F45BA51}" type="presParOf" srcId="{7B53C87D-53AE-4FCA-8129-3C3EB0B31057}" destId="{8E2B7B95-B0EC-486C-B082-5EDEA0E3DADD}" srcOrd="2" destOrd="0" presId="urn:microsoft.com/office/officeart/2005/8/layout/process4"/>
    <dgm:cxn modelId="{D0A27925-B61D-494F-9B5A-9FFF5DEF1F11}" type="presParOf" srcId="{8E2B7B95-B0EC-486C-B082-5EDEA0E3DADD}" destId="{CD9750C8-05C3-40BF-83C8-905DF6DCE1B3}" srcOrd="0" destOrd="0" presId="urn:microsoft.com/office/officeart/2005/8/layout/process4"/>
    <dgm:cxn modelId="{ED9EEF22-3627-4D99-AEE5-6F059253D4FB}" type="presParOf" srcId="{8E2B7B95-B0EC-486C-B082-5EDEA0E3DADD}" destId="{D3FF1F43-D178-42D9-8064-4CE2A18658B5}" srcOrd="1" destOrd="0" presId="urn:microsoft.com/office/officeart/2005/8/layout/process4"/>
    <dgm:cxn modelId="{E50A760C-9745-4021-9BA3-9CB0936A75D7}" type="presParOf" srcId="{8E2B7B95-B0EC-486C-B082-5EDEA0E3DADD}" destId="{25293CD3-37A2-43CB-9863-A8F7145542B1}" srcOrd="2" destOrd="0" presId="urn:microsoft.com/office/officeart/2005/8/layout/process4"/>
    <dgm:cxn modelId="{FAAE83E0-053E-4DCC-9280-932AA3BF5B2F}" type="presParOf" srcId="{25293CD3-37A2-43CB-9863-A8F7145542B1}" destId="{D960BB1A-75E5-48E7-A202-792D5F4DB95F}" srcOrd="0" destOrd="0" presId="urn:microsoft.com/office/officeart/2005/8/layout/process4"/>
    <dgm:cxn modelId="{4D890300-E416-4057-96EF-5F168DA25F85}" type="presParOf" srcId="{25293CD3-37A2-43CB-9863-A8F7145542B1}" destId="{18A03A4D-2AA7-406E-AEE5-A02FA74CA650}" srcOrd="1" destOrd="0" presId="urn:microsoft.com/office/officeart/2005/8/layout/process4"/>
    <dgm:cxn modelId="{AEE2E771-5282-41F0-8244-73EFF994FBCB}" type="presParOf" srcId="{7B53C87D-53AE-4FCA-8129-3C3EB0B31057}" destId="{A22FD9DB-3B08-4B55-8AEB-614914CB58AC}" srcOrd="3" destOrd="0" presId="urn:microsoft.com/office/officeart/2005/8/layout/process4"/>
    <dgm:cxn modelId="{B08FE2F5-17F8-4167-9B6B-FB04E431DD57}" type="presParOf" srcId="{7B53C87D-53AE-4FCA-8129-3C3EB0B31057}" destId="{31D0789E-805C-4221-B323-5A43F2F80EE0}" srcOrd="4" destOrd="0" presId="urn:microsoft.com/office/officeart/2005/8/layout/process4"/>
    <dgm:cxn modelId="{3B55BE66-B46F-4117-8907-10C83E7BFBA3}" type="presParOf" srcId="{31D0789E-805C-4221-B323-5A43F2F80EE0}" destId="{0B3080CA-4F77-4067-9358-67D4CC465C59}" srcOrd="0" destOrd="0" presId="urn:microsoft.com/office/officeart/2005/8/layout/process4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9E8FEA-2C57-44E9-90CF-BA7575C02AC3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2600A061-F605-4696-AEAF-CF7ED4F3AAC2}">
      <dgm:prSet phldrT="[Texte]" custT="1"/>
      <dgm:spPr>
        <a:xfrm>
          <a:off x="2592892" y="2269681"/>
          <a:ext cx="4661382" cy="2682423"/>
        </a:xfrm>
        <a:solidFill>
          <a:schemeClr val="accent1"/>
        </a:solidFill>
        <a:ln w="57150" cap="flat" cmpd="sng" algn="ctr">
          <a:solidFill>
            <a:schemeClr val="accent4">
              <a:lumMod val="75000"/>
            </a:schemeClr>
          </a:solidFill>
          <a:prstDash val="solid"/>
        </a:ln>
        <a:effectLst/>
      </dgm:spPr>
      <dgm:t>
        <a:bodyPr/>
        <a:lstStyle/>
        <a:p>
          <a:pPr>
            <a:lnSpc>
              <a:spcPct val="150000"/>
            </a:lnSpc>
          </a:pPr>
          <a:r>
            <a:rPr lang="fr-FR" sz="2000" b="1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Natural </a:t>
          </a:r>
          <a:r>
            <a:rPr lang="en-US" sz="2000" b="1" noProof="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resource</a:t>
          </a:r>
          <a:r>
            <a:rPr lang="fr-FR" sz="2000" b="1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 </a:t>
          </a:r>
          <a:r>
            <a:rPr lang="en-US" sz="2000" b="1" noProof="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degradation</a:t>
          </a:r>
          <a:r>
            <a:rPr lang="fr-FR" sz="2000" b="1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 (</a:t>
          </a:r>
          <a:r>
            <a:rPr lang="en-US" sz="2000" b="1" noProof="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quality</a:t>
          </a:r>
          <a:r>
            <a:rPr lang="fr-FR" sz="2000" b="1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 and </a:t>
          </a:r>
          <a:r>
            <a:rPr lang="en-US" sz="2000" b="1" noProof="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quantity</a:t>
          </a:r>
          <a:r>
            <a:rPr lang="fr-FR" sz="2000" b="1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 </a:t>
          </a:r>
          <a:r>
            <a:rPr lang="en-US" sz="2000" b="1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rapidly decreasing)</a:t>
          </a:r>
          <a:endParaRPr lang="fr-FR" sz="2000" b="1" dirty="0">
            <a:solidFill>
              <a:schemeClr val="accent4">
                <a:lumMod val="75000"/>
              </a:schemeClr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B3DC1711-F36E-4D86-A39B-9ECBD37E6AB5}" type="parTrans" cxnId="{B2316A45-BCBE-4727-9613-B46CB8D3014E}">
      <dgm:prSet/>
      <dgm:spPr/>
      <dgm:t>
        <a:bodyPr/>
        <a:lstStyle/>
        <a:p>
          <a:endParaRPr lang="fr-FR"/>
        </a:p>
      </dgm:t>
    </dgm:pt>
    <dgm:pt modelId="{9CB5BD77-4419-494F-BB34-A557AF9494CB}" type="sibTrans" cxnId="{B2316A45-BCBE-4727-9613-B46CB8D3014E}">
      <dgm:prSet/>
      <dgm:spPr/>
      <dgm:t>
        <a:bodyPr/>
        <a:lstStyle/>
        <a:p>
          <a:endParaRPr lang="fr-FR"/>
        </a:p>
      </dgm:t>
    </dgm:pt>
    <dgm:pt modelId="{C8441C73-4BF2-496F-B2D7-240243677663}">
      <dgm:prSet phldrT="[Texte]" custT="1"/>
      <dgm:spPr>
        <a:xfrm>
          <a:off x="72017" y="480113"/>
          <a:ext cx="3012236" cy="2323077"/>
        </a:xfrm>
        <a:solidFill>
          <a:srgbClr val="156635"/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pPr>
            <a:lnSpc>
              <a:spcPct val="150000"/>
            </a:lnSpc>
          </a:pPr>
          <a:r>
            <a:rPr lang="en-US" sz="2000" b="1" dirty="0" smtClean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rPr>
            <a:t>Rapid increase in human population</a:t>
          </a:r>
          <a:endParaRPr lang="fr-FR" sz="2000" b="1" dirty="0">
            <a:solidFill>
              <a:srgbClr val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49D706CC-57E7-4F3A-B057-26B62BE2046D}" type="parTrans" cxnId="{DB0F1DA6-1F5C-4900-BB54-D70C265976C2}">
      <dgm:prSet/>
      <dgm:spPr>
        <a:xfrm rot="1828948">
          <a:off x="2760142" y="2170112"/>
          <a:ext cx="564947" cy="667162"/>
        </a:xfrm>
        <a:solidFill>
          <a:srgbClr val="000000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fr-FR" b="1" dirty="0">
            <a:solidFill>
              <a:srgbClr val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CDDD58AB-D0CE-4245-BAB5-52C219FD5554}" type="sibTrans" cxnId="{DB0F1DA6-1F5C-4900-BB54-D70C265976C2}">
      <dgm:prSet/>
      <dgm:spPr/>
      <dgm:t>
        <a:bodyPr/>
        <a:lstStyle/>
        <a:p>
          <a:endParaRPr lang="fr-FR"/>
        </a:p>
      </dgm:t>
    </dgm:pt>
    <dgm:pt modelId="{DB4BF3A5-41D7-4EA5-9A07-737EC806A142}">
      <dgm:prSet custT="1"/>
      <dgm:spPr>
        <a:xfrm>
          <a:off x="6740594" y="432057"/>
          <a:ext cx="4484741" cy="1962241"/>
        </a:xfrm>
        <a:solidFill>
          <a:srgbClr val="156635"/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pPr>
            <a:lnSpc>
              <a:spcPct val="150000"/>
            </a:lnSpc>
          </a:pPr>
          <a:r>
            <a:rPr lang="en-US" sz="2000" b="1" noProof="0" dirty="0" smtClean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rPr>
            <a:t>Inadequate</a:t>
          </a:r>
          <a:r>
            <a:rPr lang="fr-FR" sz="2000" b="1" noProof="0" dirty="0" smtClean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rPr>
            <a:t> management</a:t>
          </a:r>
          <a:endParaRPr lang="fr-FR" sz="2000" b="1" dirty="0">
            <a:solidFill>
              <a:srgbClr val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FF49F516-98C0-4E38-BD60-3295957BFE98}" type="parTrans" cxnId="{DC8FDFF5-3592-45C9-907B-AF8C0ED3A5ED}">
      <dgm:prSet/>
      <dgm:spPr>
        <a:xfrm rot="9094155">
          <a:off x="6746085" y="2216300"/>
          <a:ext cx="1081176" cy="667162"/>
        </a:xfrm>
        <a:solidFill>
          <a:srgbClr val="000000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fr-FR" b="1" dirty="0">
            <a:solidFill>
              <a:srgbClr val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20EAFFEC-360D-4DCC-9D13-8D0493763713}" type="sibTrans" cxnId="{DC8FDFF5-3592-45C9-907B-AF8C0ED3A5ED}">
      <dgm:prSet/>
      <dgm:spPr/>
      <dgm:t>
        <a:bodyPr/>
        <a:lstStyle/>
        <a:p>
          <a:endParaRPr lang="fr-FR"/>
        </a:p>
      </dgm:t>
    </dgm:pt>
    <dgm:pt modelId="{2A9F909B-EFBF-45D8-A120-1FA7C830D82F}">
      <dgm:prSet custT="1"/>
      <dgm:spPr>
        <a:xfrm>
          <a:off x="16" y="5238562"/>
          <a:ext cx="4070728" cy="1962241"/>
        </a:xfrm>
        <a:solidFill>
          <a:srgbClr val="156635"/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pPr>
            <a:lnSpc>
              <a:spcPct val="150000"/>
            </a:lnSpc>
          </a:pPr>
          <a:r>
            <a:rPr lang="en-GB" sz="2000" b="1" dirty="0" smtClean="0">
              <a:latin typeface="Arial" panose="020B0604020202020204" pitchFamily="34" charset="0"/>
              <a:cs typeface="Arial" panose="020B0604020202020204" pitchFamily="34" charset="0"/>
            </a:rPr>
            <a:t>Increase in livestock population</a:t>
          </a:r>
          <a:endParaRPr lang="fr-FR" sz="2000" b="1" dirty="0">
            <a:solidFill>
              <a:srgbClr val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73935F89-43F8-47FC-8E42-A03AA5CC3FB2}" type="parTrans" cxnId="{1672E769-734A-44C2-B8C7-26E2DA56B029}">
      <dgm:prSet/>
      <dgm:spPr>
        <a:xfrm rot="19074591">
          <a:off x="2965682" y="4705316"/>
          <a:ext cx="753901" cy="667162"/>
        </a:xfrm>
        <a:solidFill>
          <a:srgbClr val="000000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fr-FR" b="1" dirty="0">
            <a:solidFill>
              <a:srgbClr val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C2684E56-46F5-4B65-AC61-FD3528E5C4D6}" type="sibTrans" cxnId="{1672E769-734A-44C2-B8C7-26E2DA56B029}">
      <dgm:prSet/>
      <dgm:spPr/>
      <dgm:t>
        <a:bodyPr/>
        <a:lstStyle/>
        <a:p>
          <a:endParaRPr lang="fr-FR"/>
        </a:p>
      </dgm:t>
    </dgm:pt>
    <dgm:pt modelId="{51B36C64-06A5-4D51-B5DC-5FF4BD623EDC}">
      <dgm:prSet custT="1"/>
      <dgm:spPr>
        <a:xfrm>
          <a:off x="5724368" y="4968552"/>
          <a:ext cx="5500967" cy="2120398"/>
        </a:xfrm>
        <a:solidFill>
          <a:srgbClr val="156635"/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pPr>
            <a:lnSpc>
              <a:spcPct val="150000"/>
            </a:lnSpc>
          </a:pPr>
          <a:r>
            <a:rPr lang="en-US" sz="2000" b="1" noProof="0" dirty="0" smtClean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rPr>
            <a:t>Climate</a:t>
          </a:r>
          <a:r>
            <a:rPr lang="fr-FR" sz="2000" b="1" baseline="0" dirty="0" smtClean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rPr>
            <a:t> change</a:t>
          </a:r>
          <a:endParaRPr lang="fr-FR" sz="2000" b="1" dirty="0">
            <a:solidFill>
              <a:srgbClr val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AF2DDCE6-B09C-4D91-9A35-F3BC2D4A4E78}" type="parTrans" cxnId="{2691C576-3363-4BAF-8E20-260AB6E3C2C2}">
      <dgm:prSet/>
      <dgm:spPr>
        <a:xfrm rot="12854924">
          <a:off x="6503915" y="4579726"/>
          <a:ext cx="744768" cy="567801"/>
        </a:xfrm>
        <a:solidFill>
          <a:srgbClr val="000000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fr-FR" b="1" dirty="0">
            <a:solidFill>
              <a:srgbClr val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95DB70BA-C02B-4A37-9CF9-3B9B32A1A863}" type="sibTrans" cxnId="{2691C576-3363-4BAF-8E20-260AB6E3C2C2}">
      <dgm:prSet/>
      <dgm:spPr/>
      <dgm:t>
        <a:bodyPr/>
        <a:lstStyle/>
        <a:p>
          <a:endParaRPr lang="fr-FR"/>
        </a:p>
      </dgm:t>
    </dgm:pt>
    <dgm:pt modelId="{89BE301A-8BB2-4F36-BCAF-BB544DA9EE63}">
      <dgm:prSet/>
      <dgm:spPr/>
      <dgm:t>
        <a:bodyPr/>
        <a:lstStyle/>
        <a:p>
          <a:endParaRPr lang="fr-FR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E01D9F-7B95-49A4-ACC4-9989AA123BC1}" type="parTrans" cxnId="{34FC8FF3-A0F4-4A63-BB56-CEA78F5ED9F3}">
      <dgm:prSet/>
      <dgm:spPr/>
      <dgm:t>
        <a:bodyPr/>
        <a:lstStyle/>
        <a:p>
          <a:endParaRPr lang="fr-FR"/>
        </a:p>
      </dgm:t>
    </dgm:pt>
    <dgm:pt modelId="{649D4C84-8E90-49A3-8D5F-C90019A0650E}" type="sibTrans" cxnId="{34FC8FF3-A0F4-4A63-BB56-CEA78F5ED9F3}">
      <dgm:prSet/>
      <dgm:spPr/>
      <dgm:t>
        <a:bodyPr/>
        <a:lstStyle/>
        <a:p>
          <a:endParaRPr lang="fr-FR"/>
        </a:p>
      </dgm:t>
    </dgm:pt>
    <dgm:pt modelId="{DFDA061B-6EAE-4187-AC6B-41CD4B43C3B5}" type="pres">
      <dgm:prSet presAssocID="{269E8FEA-2C57-44E9-90CF-BA7575C02AC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D7B3D97-DA8C-46F6-9CB9-63F7C7E58951}" type="pres">
      <dgm:prSet presAssocID="{2600A061-F605-4696-AEAF-CF7ED4F3AAC2}" presName="centerShape" presStyleLbl="node0" presStyleIdx="0" presStyleCnt="1" custScaleX="210411" custScaleY="87056" custLinFactNeighborX="-1218" custLinFactNeighborY="-2213"/>
      <dgm:spPr>
        <a:prstGeom prst="ellipse">
          <a:avLst/>
        </a:prstGeom>
      </dgm:spPr>
      <dgm:t>
        <a:bodyPr/>
        <a:lstStyle/>
        <a:p>
          <a:endParaRPr lang="fr-FR"/>
        </a:p>
      </dgm:t>
    </dgm:pt>
    <dgm:pt modelId="{69EBBFDF-4C53-49E3-904F-385D15143959}" type="pres">
      <dgm:prSet presAssocID="{FF49F516-98C0-4E38-BD60-3295957BFE98}" presName="parTrans" presStyleLbl="sibTrans2D1" presStyleIdx="0" presStyleCnt="4" custAng="10800000" custScaleX="143810" custLinFactNeighborX="-2634" custLinFactNeighborY="16201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fr-FR"/>
        </a:p>
      </dgm:t>
    </dgm:pt>
    <dgm:pt modelId="{770C8141-B983-4AAB-856D-01EFD3F630C9}" type="pres">
      <dgm:prSet presAssocID="{FF49F516-98C0-4E38-BD60-3295957BFE98}" presName="connectorText" presStyleLbl="sibTrans2D1" presStyleIdx="0" presStyleCnt="4"/>
      <dgm:spPr/>
      <dgm:t>
        <a:bodyPr/>
        <a:lstStyle/>
        <a:p>
          <a:endParaRPr lang="fr-FR"/>
        </a:p>
      </dgm:t>
    </dgm:pt>
    <dgm:pt modelId="{43B78D39-BCB9-46B3-BCB0-EDA0884815B9}" type="pres">
      <dgm:prSet presAssocID="{DB4BF3A5-41D7-4EA5-9A07-737EC806A142}" presName="node" presStyleLbl="node1" presStyleIdx="0" presStyleCnt="4" custScaleX="175349" custScaleY="71247" custRadScaleRad="116900" custRadScaleInc="10350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fr-FR"/>
        </a:p>
      </dgm:t>
    </dgm:pt>
    <dgm:pt modelId="{813238D6-BFCA-4054-B7F9-43760215E262}" type="pres">
      <dgm:prSet presAssocID="{AF2DDCE6-B09C-4D91-9A35-F3BC2D4A4E78}" presName="parTrans" presStyleLbl="sibTrans2D1" presStyleIdx="1" presStyleCnt="4" custAng="10800000" custScaleX="147431" custScaleY="85107" custLinFactNeighborX="19934" custLinFactNeighborY="-3751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fr-FR"/>
        </a:p>
      </dgm:t>
    </dgm:pt>
    <dgm:pt modelId="{CC8E6912-A5C5-430F-A55D-446FE944086D}" type="pres">
      <dgm:prSet presAssocID="{AF2DDCE6-B09C-4D91-9A35-F3BC2D4A4E78}" presName="connectorText" presStyleLbl="sibTrans2D1" presStyleIdx="1" presStyleCnt="4"/>
      <dgm:spPr/>
      <dgm:t>
        <a:bodyPr/>
        <a:lstStyle/>
        <a:p>
          <a:endParaRPr lang="fr-FR"/>
        </a:p>
      </dgm:t>
    </dgm:pt>
    <dgm:pt modelId="{225C3DD7-6935-4D7B-BDEB-14BD0FB1DA1F}" type="pres">
      <dgm:prSet presAssocID="{51B36C64-06A5-4D51-B5DC-5FF4BD623EDC}" presName="node" presStyleLbl="node1" presStyleIdx="1" presStyleCnt="4" custScaleX="143829" custScaleY="68761" custRadScaleRad="109796" custRadScaleInc="8725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fr-FR"/>
        </a:p>
      </dgm:t>
    </dgm:pt>
    <dgm:pt modelId="{4DD5BB76-B913-4F85-9E75-EFD6C3FEA35D}" type="pres">
      <dgm:prSet presAssocID="{73935F89-43F8-47FC-8E42-A03AA5CC3FB2}" presName="parTrans" presStyleLbl="sibTrans2D1" presStyleIdx="2" presStyleCnt="4" custAng="10800000" custScaleX="123861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fr-FR"/>
        </a:p>
      </dgm:t>
    </dgm:pt>
    <dgm:pt modelId="{48B157BF-22B6-4837-9C74-1EC9560DD1A8}" type="pres">
      <dgm:prSet presAssocID="{73935F89-43F8-47FC-8E42-A03AA5CC3FB2}" presName="connectorText" presStyleLbl="sibTrans2D1" presStyleIdx="2" presStyleCnt="4"/>
      <dgm:spPr/>
      <dgm:t>
        <a:bodyPr/>
        <a:lstStyle/>
        <a:p>
          <a:endParaRPr lang="fr-FR"/>
        </a:p>
      </dgm:t>
    </dgm:pt>
    <dgm:pt modelId="{AC3BE96B-D920-4BCF-BA3A-A23F75902CFF}" type="pres">
      <dgm:prSet presAssocID="{2A9F909B-EFBF-45D8-A120-1FA7C830D82F}" presName="node" presStyleLbl="node1" presStyleIdx="2" presStyleCnt="4" custScaleX="181573" custScaleY="70124" custRadScaleRad="107760" custRadScaleInc="114561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fr-FR"/>
        </a:p>
      </dgm:t>
    </dgm:pt>
    <dgm:pt modelId="{92D8888C-8D42-4199-BCC5-63900066479A}" type="pres">
      <dgm:prSet presAssocID="{49D706CC-57E7-4F3A-B057-26B62BE2046D}" presName="parTrans" presStyleLbl="sibTrans2D1" presStyleIdx="3" presStyleCnt="4" custAng="10800000" custScaleX="161460" custLinFactNeighborX="33932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fr-FR"/>
        </a:p>
      </dgm:t>
    </dgm:pt>
    <dgm:pt modelId="{DA80860E-6CCD-4767-B8DB-9641971B866F}" type="pres">
      <dgm:prSet presAssocID="{49D706CC-57E7-4F3A-B057-26B62BE2046D}" presName="connectorText" presStyleLbl="sibTrans2D1" presStyleIdx="3" presStyleCnt="4"/>
      <dgm:spPr/>
      <dgm:t>
        <a:bodyPr/>
        <a:lstStyle/>
        <a:p>
          <a:endParaRPr lang="fr-FR"/>
        </a:p>
      </dgm:t>
    </dgm:pt>
    <dgm:pt modelId="{A6D1FA20-8D1E-4570-96FF-20DA0AD271A4}" type="pres">
      <dgm:prSet presAssocID="{C8441C73-4BF2-496F-B2D7-240243677663}" presName="node" presStyleLbl="node1" presStyleIdx="3" presStyleCnt="4" custScaleX="171935" custScaleY="71911" custRadScaleRad="145717" custRadScaleInc="6999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fr-FR"/>
        </a:p>
      </dgm:t>
    </dgm:pt>
  </dgm:ptLst>
  <dgm:cxnLst>
    <dgm:cxn modelId="{2691C576-3363-4BAF-8E20-260AB6E3C2C2}" srcId="{2600A061-F605-4696-AEAF-CF7ED4F3AAC2}" destId="{51B36C64-06A5-4D51-B5DC-5FF4BD623EDC}" srcOrd="1" destOrd="0" parTransId="{AF2DDCE6-B09C-4D91-9A35-F3BC2D4A4E78}" sibTransId="{95DB70BA-C02B-4A37-9CF9-3B9B32A1A863}"/>
    <dgm:cxn modelId="{928AF248-5908-408B-9B83-5609F16E7B41}" type="presOf" srcId="{AF2DDCE6-B09C-4D91-9A35-F3BC2D4A4E78}" destId="{813238D6-BFCA-4054-B7F9-43760215E262}" srcOrd="0" destOrd="0" presId="urn:microsoft.com/office/officeart/2005/8/layout/radial5"/>
    <dgm:cxn modelId="{B2316A45-BCBE-4727-9613-B46CB8D3014E}" srcId="{269E8FEA-2C57-44E9-90CF-BA7575C02AC3}" destId="{2600A061-F605-4696-AEAF-CF7ED4F3AAC2}" srcOrd="0" destOrd="0" parTransId="{B3DC1711-F36E-4D86-A39B-9ECBD37E6AB5}" sibTransId="{9CB5BD77-4419-494F-BB34-A557AF9494CB}"/>
    <dgm:cxn modelId="{DB0F1DA6-1F5C-4900-BB54-D70C265976C2}" srcId="{2600A061-F605-4696-AEAF-CF7ED4F3AAC2}" destId="{C8441C73-4BF2-496F-B2D7-240243677663}" srcOrd="3" destOrd="0" parTransId="{49D706CC-57E7-4F3A-B057-26B62BE2046D}" sibTransId="{CDDD58AB-D0CE-4245-BAB5-52C219FD5554}"/>
    <dgm:cxn modelId="{1672E769-734A-44C2-B8C7-26E2DA56B029}" srcId="{2600A061-F605-4696-AEAF-CF7ED4F3AAC2}" destId="{2A9F909B-EFBF-45D8-A120-1FA7C830D82F}" srcOrd="2" destOrd="0" parTransId="{73935F89-43F8-47FC-8E42-A03AA5CC3FB2}" sibTransId="{C2684E56-46F5-4B65-AC61-FD3528E5C4D6}"/>
    <dgm:cxn modelId="{69DBE1D1-7256-4A1D-80BC-119856076DA0}" type="presOf" srcId="{49D706CC-57E7-4F3A-B057-26B62BE2046D}" destId="{92D8888C-8D42-4199-BCC5-63900066479A}" srcOrd="0" destOrd="0" presId="urn:microsoft.com/office/officeart/2005/8/layout/radial5"/>
    <dgm:cxn modelId="{412C71C4-05A7-438D-A571-C9B289183581}" type="presOf" srcId="{269E8FEA-2C57-44E9-90CF-BA7575C02AC3}" destId="{DFDA061B-6EAE-4187-AC6B-41CD4B43C3B5}" srcOrd="0" destOrd="0" presId="urn:microsoft.com/office/officeart/2005/8/layout/radial5"/>
    <dgm:cxn modelId="{5DC44D2B-DE17-44E6-BF90-F8D685ADA156}" type="presOf" srcId="{FF49F516-98C0-4E38-BD60-3295957BFE98}" destId="{69EBBFDF-4C53-49E3-904F-385D15143959}" srcOrd="0" destOrd="0" presId="urn:microsoft.com/office/officeart/2005/8/layout/radial5"/>
    <dgm:cxn modelId="{2EE34832-2873-4754-8636-3DD326FEF1E7}" type="presOf" srcId="{49D706CC-57E7-4F3A-B057-26B62BE2046D}" destId="{DA80860E-6CCD-4767-B8DB-9641971B866F}" srcOrd="1" destOrd="0" presId="urn:microsoft.com/office/officeart/2005/8/layout/radial5"/>
    <dgm:cxn modelId="{11A215EC-D2F5-40C8-8D54-63D9C627B6E1}" type="presOf" srcId="{73935F89-43F8-47FC-8E42-A03AA5CC3FB2}" destId="{48B157BF-22B6-4837-9C74-1EC9560DD1A8}" srcOrd="1" destOrd="0" presId="urn:microsoft.com/office/officeart/2005/8/layout/radial5"/>
    <dgm:cxn modelId="{A1F38021-0ABC-4576-B1D2-CDE3E3E7A0F9}" type="presOf" srcId="{AF2DDCE6-B09C-4D91-9A35-F3BC2D4A4E78}" destId="{CC8E6912-A5C5-430F-A55D-446FE944086D}" srcOrd="1" destOrd="0" presId="urn:microsoft.com/office/officeart/2005/8/layout/radial5"/>
    <dgm:cxn modelId="{01B5C557-3680-4957-B20B-CA2310115987}" type="presOf" srcId="{C8441C73-4BF2-496F-B2D7-240243677663}" destId="{A6D1FA20-8D1E-4570-96FF-20DA0AD271A4}" srcOrd="0" destOrd="0" presId="urn:microsoft.com/office/officeart/2005/8/layout/radial5"/>
    <dgm:cxn modelId="{D9ED20BC-C8DC-423A-95AE-101586A8B512}" type="presOf" srcId="{2600A061-F605-4696-AEAF-CF7ED4F3AAC2}" destId="{2D7B3D97-DA8C-46F6-9CB9-63F7C7E58951}" srcOrd="0" destOrd="0" presId="urn:microsoft.com/office/officeart/2005/8/layout/radial5"/>
    <dgm:cxn modelId="{EE248473-F13D-4DF0-A452-4431D8B10E2E}" type="presOf" srcId="{FF49F516-98C0-4E38-BD60-3295957BFE98}" destId="{770C8141-B983-4AAB-856D-01EFD3F630C9}" srcOrd="1" destOrd="0" presId="urn:microsoft.com/office/officeart/2005/8/layout/radial5"/>
    <dgm:cxn modelId="{B4EE6446-0590-4E14-BC2B-153246920F72}" type="presOf" srcId="{73935F89-43F8-47FC-8E42-A03AA5CC3FB2}" destId="{4DD5BB76-B913-4F85-9E75-EFD6C3FEA35D}" srcOrd="0" destOrd="0" presId="urn:microsoft.com/office/officeart/2005/8/layout/radial5"/>
    <dgm:cxn modelId="{DC8FDFF5-3592-45C9-907B-AF8C0ED3A5ED}" srcId="{2600A061-F605-4696-AEAF-CF7ED4F3AAC2}" destId="{DB4BF3A5-41D7-4EA5-9A07-737EC806A142}" srcOrd="0" destOrd="0" parTransId="{FF49F516-98C0-4E38-BD60-3295957BFE98}" sibTransId="{20EAFFEC-360D-4DCC-9D13-8D0493763713}"/>
    <dgm:cxn modelId="{AF430AC3-AC02-4CB4-A918-06FBB4F748C3}" type="presOf" srcId="{DB4BF3A5-41D7-4EA5-9A07-737EC806A142}" destId="{43B78D39-BCB9-46B3-BCB0-EDA0884815B9}" srcOrd="0" destOrd="0" presId="urn:microsoft.com/office/officeart/2005/8/layout/radial5"/>
    <dgm:cxn modelId="{34FC8FF3-A0F4-4A63-BB56-CEA78F5ED9F3}" srcId="{269E8FEA-2C57-44E9-90CF-BA7575C02AC3}" destId="{89BE301A-8BB2-4F36-BCAF-BB544DA9EE63}" srcOrd="1" destOrd="0" parTransId="{98E01D9F-7B95-49A4-ACC4-9989AA123BC1}" sibTransId="{649D4C84-8E90-49A3-8D5F-C90019A0650E}"/>
    <dgm:cxn modelId="{E22117A5-8029-4002-A5AE-29A29C628F40}" type="presOf" srcId="{51B36C64-06A5-4D51-B5DC-5FF4BD623EDC}" destId="{225C3DD7-6935-4D7B-BDEB-14BD0FB1DA1F}" srcOrd="0" destOrd="0" presId="urn:microsoft.com/office/officeart/2005/8/layout/radial5"/>
    <dgm:cxn modelId="{535677FA-0F85-40A6-BB8C-A7278F6F84FB}" type="presOf" srcId="{2A9F909B-EFBF-45D8-A120-1FA7C830D82F}" destId="{AC3BE96B-D920-4BCF-BA3A-A23F75902CFF}" srcOrd="0" destOrd="0" presId="urn:microsoft.com/office/officeart/2005/8/layout/radial5"/>
    <dgm:cxn modelId="{EDE9ACFC-C446-4F5C-B65B-3D93DCFA02D6}" type="presParOf" srcId="{DFDA061B-6EAE-4187-AC6B-41CD4B43C3B5}" destId="{2D7B3D97-DA8C-46F6-9CB9-63F7C7E58951}" srcOrd="0" destOrd="0" presId="urn:microsoft.com/office/officeart/2005/8/layout/radial5"/>
    <dgm:cxn modelId="{961678DD-272A-4F67-92E0-405DA23659F7}" type="presParOf" srcId="{DFDA061B-6EAE-4187-AC6B-41CD4B43C3B5}" destId="{69EBBFDF-4C53-49E3-904F-385D15143959}" srcOrd="1" destOrd="0" presId="urn:microsoft.com/office/officeart/2005/8/layout/radial5"/>
    <dgm:cxn modelId="{63795B45-2AFC-417C-9AA0-1654CE6D265B}" type="presParOf" srcId="{69EBBFDF-4C53-49E3-904F-385D15143959}" destId="{770C8141-B983-4AAB-856D-01EFD3F630C9}" srcOrd="0" destOrd="0" presId="urn:microsoft.com/office/officeart/2005/8/layout/radial5"/>
    <dgm:cxn modelId="{F4F872EE-76ED-4C8B-8F80-67A81913E346}" type="presParOf" srcId="{DFDA061B-6EAE-4187-AC6B-41CD4B43C3B5}" destId="{43B78D39-BCB9-46B3-BCB0-EDA0884815B9}" srcOrd="2" destOrd="0" presId="urn:microsoft.com/office/officeart/2005/8/layout/radial5"/>
    <dgm:cxn modelId="{F611AFA9-87A7-4D34-9E72-D81DB89FA489}" type="presParOf" srcId="{DFDA061B-6EAE-4187-AC6B-41CD4B43C3B5}" destId="{813238D6-BFCA-4054-B7F9-43760215E262}" srcOrd="3" destOrd="0" presId="urn:microsoft.com/office/officeart/2005/8/layout/radial5"/>
    <dgm:cxn modelId="{F7648486-8B1C-48CF-AF3B-CBF81B474F9B}" type="presParOf" srcId="{813238D6-BFCA-4054-B7F9-43760215E262}" destId="{CC8E6912-A5C5-430F-A55D-446FE944086D}" srcOrd="0" destOrd="0" presId="urn:microsoft.com/office/officeart/2005/8/layout/radial5"/>
    <dgm:cxn modelId="{785D4F5D-4BFC-42F1-861D-63AB6377E818}" type="presParOf" srcId="{DFDA061B-6EAE-4187-AC6B-41CD4B43C3B5}" destId="{225C3DD7-6935-4D7B-BDEB-14BD0FB1DA1F}" srcOrd="4" destOrd="0" presId="urn:microsoft.com/office/officeart/2005/8/layout/radial5"/>
    <dgm:cxn modelId="{C2C26C55-C4E1-4681-9F00-ABF519C27306}" type="presParOf" srcId="{DFDA061B-6EAE-4187-AC6B-41CD4B43C3B5}" destId="{4DD5BB76-B913-4F85-9E75-EFD6C3FEA35D}" srcOrd="5" destOrd="0" presId="urn:microsoft.com/office/officeart/2005/8/layout/radial5"/>
    <dgm:cxn modelId="{8823797D-A099-49A0-82FD-04DC8AA651BD}" type="presParOf" srcId="{4DD5BB76-B913-4F85-9E75-EFD6C3FEA35D}" destId="{48B157BF-22B6-4837-9C74-1EC9560DD1A8}" srcOrd="0" destOrd="0" presId="urn:microsoft.com/office/officeart/2005/8/layout/radial5"/>
    <dgm:cxn modelId="{18053548-491E-471D-ACD4-69117B0B2A10}" type="presParOf" srcId="{DFDA061B-6EAE-4187-AC6B-41CD4B43C3B5}" destId="{AC3BE96B-D920-4BCF-BA3A-A23F75902CFF}" srcOrd="6" destOrd="0" presId="urn:microsoft.com/office/officeart/2005/8/layout/radial5"/>
    <dgm:cxn modelId="{53970062-F001-4674-A5FC-AE1AD2B8815A}" type="presParOf" srcId="{DFDA061B-6EAE-4187-AC6B-41CD4B43C3B5}" destId="{92D8888C-8D42-4199-BCC5-63900066479A}" srcOrd="7" destOrd="0" presId="urn:microsoft.com/office/officeart/2005/8/layout/radial5"/>
    <dgm:cxn modelId="{C310AEF3-C829-4F29-9E46-530B772B2369}" type="presParOf" srcId="{92D8888C-8D42-4199-BCC5-63900066479A}" destId="{DA80860E-6CCD-4767-B8DB-9641971B866F}" srcOrd="0" destOrd="0" presId="urn:microsoft.com/office/officeart/2005/8/layout/radial5"/>
    <dgm:cxn modelId="{418DBC42-7E75-4DA6-94AF-C107E12060CF}" type="presParOf" srcId="{DFDA061B-6EAE-4187-AC6B-41CD4B43C3B5}" destId="{A6D1FA20-8D1E-4570-96FF-20DA0AD271A4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1FC1A9-1C50-4B44-9488-50917FEE2285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200F0DF3-F97A-4E2E-AE77-8EFE2313CD53}">
      <dgm:prSet phldrT="[Texte]" custT="1"/>
      <dgm:spPr>
        <a:xfrm>
          <a:off x="851801" y="4369545"/>
          <a:ext cx="3190523" cy="1723316"/>
        </a:xfrm>
      </dgm:spPr>
      <dgm:t>
        <a:bodyPr/>
        <a:lstStyle/>
        <a:p>
          <a:pPr>
            <a:lnSpc>
              <a:spcPct val="100000"/>
            </a:lnSpc>
          </a:pPr>
          <a:r>
            <a:rPr lang="en-US" sz="2400" b="1" noProof="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rPr>
            <a:t>Reduction of feed resources for animal</a:t>
          </a:r>
          <a:endParaRPr lang="en-US" sz="2400" b="1" noProof="0" dirty="0">
            <a:solidFill>
              <a:schemeClr val="tx1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96B0089F-A48D-4AC7-8941-AA048DB0ED5D}" type="parTrans" cxnId="{B55D9CD9-C7B1-44E4-B50B-7E1029B02CB9}">
      <dgm:prSet/>
      <dgm:spPr/>
      <dgm:t>
        <a:bodyPr/>
        <a:lstStyle/>
        <a:p>
          <a:endParaRPr lang="fr-FR" b="1">
            <a:latin typeface="Arial" pitchFamily="34" charset="0"/>
            <a:cs typeface="Arial" pitchFamily="34" charset="0"/>
          </a:endParaRPr>
        </a:p>
      </dgm:t>
    </dgm:pt>
    <dgm:pt modelId="{ABAFE025-EDEC-4FA2-91D6-DB0BD79CDC93}" type="sibTrans" cxnId="{B55D9CD9-C7B1-44E4-B50B-7E1029B02CB9}">
      <dgm:prSet/>
      <dgm:spPr>
        <a:xfrm>
          <a:off x="1544930" y="2253296"/>
          <a:ext cx="4305468" cy="4305468"/>
        </a:xfrm>
      </dgm:spPr>
      <dgm:t>
        <a:bodyPr/>
        <a:lstStyle/>
        <a:p>
          <a:endParaRPr lang="fr-FR" b="1" dirty="0">
            <a:latin typeface="Arial" pitchFamily="34" charset="0"/>
            <a:cs typeface="Arial" pitchFamily="34" charset="0"/>
          </a:endParaRPr>
        </a:p>
      </dgm:t>
    </dgm:pt>
    <dgm:pt modelId="{B278454B-B4F7-4C87-83B1-DE55D8EF168E}">
      <dgm:prSet phldrT="[Texte]" custT="1"/>
      <dgm:spPr>
        <a:xfrm>
          <a:off x="2488" y="2726482"/>
          <a:ext cx="3957135" cy="1545993"/>
        </a:xfrm>
      </dgm:spPr>
      <dgm:t>
        <a:bodyPr anchor="t"/>
        <a:lstStyle/>
        <a:p>
          <a:pPr algn="l"/>
          <a:r>
            <a:rPr lang="en-US" sz="2400" b="1" noProof="0" dirty="0" smtClean="0">
              <a:latin typeface="Arial" pitchFamily="34" charset="0"/>
              <a:ea typeface="+mn-ea"/>
              <a:cs typeface="Arial" pitchFamily="34" charset="0"/>
            </a:rPr>
            <a:t>Natural</a:t>
          </a:r>
          <a:r>
            <a:rPr lang="en-US" sz="2400" b="1" baseline="0" noProof="0" dirty="0" smtClean="0">
              <a:latin typeface="Arial" pitchFamily="34" charset="0"/>
              <a:ea typeface="+mn-ea"/>
              <a:cs typeface="Arial" pitchFamily="34" charset="0"/>
            </a:rPr>
            <a:t> resource degradation</a:t>
          </a:r>
          <a:endParaRPr lang="en-US" sz="2400" b="1" noProof="0" dirty="0">
            <a:latin typeface="Arial" pitchFamily="34" charset="0"/>
            <a:ea typeface="+mn-ea"/>
            <a:cs typeface="Arial" pitchFamily="34" charset="0"/>
          </a:endParaRPr>
        </a:p>
      </dgm:t>
    </dgm:pt>
    <dgm:pt modelId="{E4CA0EAB-F595-4993-BF0A-9AF981E4AB6F}" type="parTrans" cxnId="{C176DEB7-DA52-476C-B69F-A50679D2135B}">
      <dgm:prSet/>
      <dgm:spPr/>
      <dgm:t>
        <a:bodyPr/>
        <a:lstStyle/>
        <a:p>
          <a:endParaRPr lang="fr-FR" b="1">
            <a:latin typeface="Arial" pitchFamily="34" charset="0"/>
            <a:cs typeface="Arial" pitchFamily="34" charset="0"/>
          </a:endParaRPr>
        </a:p>
      </dgm:t>
    </dgm:pt>
    <dgm:pt modelId="{93611A42-F706-4D7F-8272-5D61210C0408}" type="sibTrans" cxnId="{C176DEB7-DA52-476C-B69F-A50679D2135B}">
      <dgm:prSet/>
      <dgm:spPr/>
      <dgm:t>
        <a:bodyPr/>
        <a:lstStyle/>
        <a:p>
          <a:endParaRPr lang="fr-FR" b="1">
            <a:latin typeface="Arial" pitchFamily="34" charset="0"/>
            <a:cs typeface="Arial" pitchFamily="34" charset="0"/>
          </a:endParaRPr>
        </a:p>
      </dgm:t>
    </dgm:pt>
    <dgm:pt modelId="{03031B3E-C0EB-4979-AA18-2CDEE8C5A048}">
      <dgm:prSet phldrT="[Texte]" custT="1"/>
      <dgm:spPr>
        <a:xfrm>
          <a:off x="4635963" y="2391371"/>
          <a:ext cx="3067057" cy="260630"/>
        </a:xfrm>
      </dgm:spPr>
      <dgm:t>
        <a:bodyPr/>
        <a:lstStyle/>
        <a:p>
          <a:endParaRPr lang="fr-FR" sz="2600" b="1" dirty="0">
            <a:solidFill>
              <a:srgbClr val="00B050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A27E22E6-2E3E-475E-9954-EE394A511289}" type="parTrans" cxnId="{61E9D64D-92BA-4240-A31E-75EC45621E16}">
      <dgm:prSet/>
      <dgm:spPr/>
      <dgm:t>
        <a:bodyPr/>
        <a:lstStyle/>
        <a:p>
          <a:endParaRPr lang="fr-FR" b="1">
            <a:latin typeface="Arial" pitchFamily="34" charset="0"/>
            <a:cs typeface="Arial" pitchFamily="34" charset="0"/>
          </a:endParaRPr>
        </a:p>
      </dgm:t>
    </dgm:pt>
    <dgm:pt modelId="{446AD92C-92A1-444F-B7AF-C71A58DD0D9A}" type="sibTrans" cxnId="{61E9D64D-92BA-4240-A31E-75EC45621E16}">
      <dgm:prSet/>
      <dgm:spPr>
        <a:xfrm>
          <a:off x="5411659" y="1899460"/>
          <a:ext cx="3967268" cy="3967268"/>
        </a:xfrm>
      </dgm:spPr>
      <dgm:t>
        <a:bodyPr/>
        <a:lstStyle/>
        <a:p>
          <a:endParaRPr lang="fr-FR" b="1" dirty="0">
            <a:latin typeface="Arial" pitchFamily="34" charset="0"/>
            <a:cs typeface="Arial" pitchFamily="34" charset="0"/>
          </a:endParaRPr>
        </a:p>
      </dgm:t>
    </dgm:pt>
    <dgm:pt modelId="{CD26866F-C133-49EA-A6AE-5CB57B8EA4F8}">
      <dgm:prSet phldrT="[Texte]" custT="1"/>
      <dgm:spPr>
        <a:xfrm>
          <a:off x="4507176" y="2424484"/>
          <a:ext cx="3375351" cy="2156305"/>
        </a:xfrm>
      </dgm:spPr>
      <dgm:t>
        <a:bodyPr anchor="ctr"/>
        <a:lstStyle/>
        <a:p>
          <a:pPr algn="l"/>
          <a:r>
            <a:rPr lang="en-US" sz="2400" b="1" noProof="0" dirty="0" smtClean="0">
              <a:latin typeface="Arial" pitchFamily="34" charset="0"/>
              <a:ea typeface="+mn-ea"/>
              <a:cs typeface="Arial" pitchFamily="34" charset="0"/>
            </a:rPr>
            <a:t>Low</a:t>
          </a:r>
          <a:r>
            <a:rPr lang="en-US" sz="2400" b="1" baseline="0" noProof="0" dirty="0" smtClean="0">
              <a:latin typeface="Arial" pitchFamily="34" charset="0"/>
              <a:ea typeface="+mn-ea"/>
              <a:cs typeface="Arial" pitchFamily="34" charset="0"/>
            </a:rPr>
            <a:t>  animal productivity</a:t>
          </a:r>
          <a:endParaRPr lang="en-US" sz="2400" b="1" noProof="0" dirty="0">
            <a:latin typeface="Arial" pitchFamily="34" charset="0"/>
            <a:ea typeface="+mn-ea"/>
            <a:cs typeface="Arial" pitchFamily="34" charset="0"/>
          </a:endParaRPr>
        </a:p>
      </dgm:t>
    </dgm:pt>
    <dgm:pt modelId="{0774A63F-9C7E-4794-8416-DCDA6FB58D9F}" type="parTrans" cxnId="{3D789936-6F05-42C3-A740-6DF553C13E7D}">
      <dgm:prSet/>
      <dgm:spPr/>
      <dgm:t>
        <a:bodyPr/>
        <a:lstStyle/>
        <a:p>
          <a:endParaRPr lang="fr-FR" b="1">
            <a:latin typeface="Arial" pitchFamily="34" charset="0"/>
            <a:cs typeface="Arial" pitchFamily="34" charset="0"/>
          </a:endParaRPr>
        </a:p>
      </dgm:t>
    </dgm:pt>
    <dgm:pt modelId="{5D48449B-D8FF-4D14-A45A-FCF51AB1ABB6}" type="sibTrans" cxnId="{3D789936-6F05-42C3-A740-6DF553C13E7D}">
      <dgm:prSet/>
      <dgm:spPr/>
      <dgm:t>
        <a:bodyPr/>
        <a:lstStyle/>
        <a:p>
          <a:endParaRPr lang="fr-FR" b="1">
            <a:latin typeface="Arial" pitchFamily="34" charset="0"/>
            <a:cs typeface="Arial" pitchFamily="34" charset="0"/>
          </a:endParaRPr>
        </a:p>
      </dgm:t>
    </dgm:pt>
    <dgm:pt modelId="{FF023B62-71F7-448D-AB53-CC35958BC401}">
      <dgm:prSet custT="1"/>
      <dgm:spPr>
        <a:xfrm>
          <a:off x="2488" y="2726482"/>
          <a:ext cx="3957135" cy="1545993"/>
        </a:xfrm>
      </dgm:spPr>
      <dgm:t>
        <a:bodyPr anchor="t"/>
        <a:lstStyle/>
        <a:p>
          <a:endParaRPr lang="en-US" sz="2000" b="1" noProof="0" dirty="0" smtClean="0">
            <a:solidFill>
              <a:srgbClr val="002060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C19F351F-A0B8-4C74-A1DE-B3F28B54E608}" type="parTrans" cxnId="{C843B62E-D9C7-495D-BE5B-4F3972C5900B}">
      <dgm:prSet/>
      <dgm:spPr/>
      <dgm:t>
        <a:bodyPr/>
        <a:lstStyle/>
        <a:p>
          <a:endParaRPr lang="fr-FR"/>
        </a:p>
      </dgm:t>
    </dgm:pt>
    <dgm:pt modelId="{9BA4FAEC-4ABC-4406-AFAF-FE294EE91F9A}" type="sibTrans" cxnId="{C843B62E-D9C7-495D-BE5B-4F3972C5900B}">
      <dgm:prSet/>
      <dgm:spPr/>
      <dgm:t>
        <a:bodyPr/>
        <a:lstStyle/>
        <a:p>
          <a:endParaRPr lang="fr-FR"/>
        </a:p>
      </dgm:t>
    </dgm:pt>
    <dgm:pt modelId="{4B5BD528-14F5-4D75-8464-29924A486D38}">
      <dgm:prSet phldrT="[Texte]" custT="1"/>
      <dgm:spPr>
        <a:xfrm>
          <a:off x="7961891" y="3396696"/>
          <a:ext cx="3082342" cy="2629029"/>
        </a:xfrm>
      </dgm:spPr>
      <dgm:t>
        <a:bodyPr anchor="ctr"/>
        <a:lstStyle/>
        <a:p>
          <a:r>
            <a:rPr lang="en-US" sz="2400" b="1" baseline="0" noProof="0" dirty="0" smtClean="0">
              <a:latin typeface="Arial" pitchFamily="34" charset="0"/>
              <a:ea typeface="+mn-ea"/>
              <a:cs typeface="Arial" pitchFamily="34" charset="0"/>
            </a:rPr>
            <a:t>Food insecurity </a:t>
          </a:r>
          <a:endParaRPr lang="en-US" sz="2400" b="1" noProof="0" dirty="0">
            <a:latin typeface="Arial" pitchFamily="34" charset="0"/>
            <a:ea typeface="+mn-ea"/>
            <a:cs typeface="Arial" pitchFamily="34" charset="0"/>
          </a:endParaRPr>
        </a:p>
      </dgm:t>
    </dgm:pt>
    <dgm:pt modelId="{95A36A60-0DCF-4A53-80A6-EFE78091700A}" type="sibTrans" cxnId="{103A3C8E-8397-45A6-B151-97D4246FEFA8}">
      <dgm:prSet/>
      <dgm:spPr/>
      <dgm:t>
        <a:bodyPr/>
        <a:lstStyle/>
        <a:p>
          <a:endParaRPr lang="fr-FR" b="1">
            <a:latin typeface="Arial" pitchFamily="34" charset="0"/>
            <a:cs typeface="Arial" pitchFamily="34" charset="0"/>
          </a:endParaRPr>
        </a:p>
      </dgm:t>
    </dgm:pt>
    <dgm:pt modelId="{C2C2C9B2-6622-45EA-B1CA-29A3728183F4}" type="parTrans" cxnId="{103A3C8E-8397-45A6-B151-97D4246FEFA8}">
      <dgm:prSet/>
      <dgm:spPr/>
      <dgm:t>
        <a:bodyPr/>
        <a:lstStyle/>
        <a:p>
          <a:endParaRPr lang="fr-FR" b="1">
            <a:latin typeface="Arial" pitchFamily="34" charset="0"/>
            <a:cs typeface="Arial" pitchFamily="34" charset="0"/>
          </a:endParaRPr>
        </a:p>
      </dgm:t>
    </dgm:pt>
    <dgm:pt modelId="{5F05270A-FBBA-49EF-92AC-E8952D98267E}">
      <dgm:prSet phldrT="[Texte]" custT="1"/>
      <dgm:spPr>
        <a:xfrm flipV="1">
          <a:off x="8699148" y="5910250"/>
          <a:ext cx="2232322" cy="187485"/>
        </a:xfrm>
      </dgm:spPr>
      <dgm:t>
        <a:bodyPr/>
        <a:lstStyle/>
        <a:p>
          <a:endParaRPr lang="fr-FR" sz="2600" b="1" dirty="0">
            <a:solidFill>
              <a:srgbClr val="00B050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A7C8274C-029A-4735-A938-14CFDADC1D46}" type="sibTrans" cxnId="{209EE564-37C6-43BA-ABB2-DEA4E4CDB313}">
      <dgm:prSet/>
      <dgm:spPr/>
      <dgm:t>
        <a:bodyPr/>
        <a:lstStyle/>
        <a:p>
          <a:endParaRPr lang="fr-FR" b="1">
            <a:latin typeface="Arial" pitchFamily="34" charset="0"/>
            <a:cs typeface="Arial" pitchFamily="34" charset="0"/>
          </a:endParaRPr>
        </a:p>
      </dgm:t>
    </dgm:pt>
    <dgm:pt modelId="{7B798595-27EF-459F-8A1E-ACD0C73784CB}" type="parTrans" cxnId="{209EE564-37C6-43BA-ABB2-DEA4E4CDB313}">
      <dgm:prSet/>
      <dgm:spPr/>
      <dgm:t>
        <a:bodyPr/>
        <a:lstStyle/>
        <a:p>
          <a:endParaRPr lang="fr-FR" b="1">
            <a:latin typeface="Arial" pitchFamily="34" charset="0"/>
            <a:cs typeface="Arial" pitchFamily="34" charset="0"/>
          </a:endParaRPr>
        </a:p>
      </dgm:t>
    </dgm:pt>
    <dgm:pt modelId="{56E8E294-06BF-4A50-84AA-29C5EDE9A74E}" type="pres">
      <dgm:prSet presAssocID="{DE1FC1A9-1C50-4B44-9488-50917FEE228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7C20E48-459E-4760-B581-07F9306652F5}" type="pres">
      <dgm:prSet presAssocID="{DE1FC1A9-1C50-4B44-9488-50917FEE2285}" presName="tSp" presStyleCnt="0"/>
      <dgm:spPr/>
      <dgm:t>
        <a:bodyPr/>
        <a:lstStyle/>
        <a:p>
          <a:endParaRPr lang="fr-FR"/>
        </a:p>
      </dgm:t>
    </dgm:pt>
    <dgm:pt modelId="{8141C9E1-BFFC-4B1A-856D-C8E827EE70CF}" type="pres">
      <dgm:prSet presAssocID="{DE1FC1A9-1C50-4B44-9488-50917FEE2285}" presName="bSp" presStyleCnt="0"/>
      <dgm:spPr/>
      <dgm:t>
        <a:bodyPr/>
        <a:lstStyle/>
        <a:p>
          <a:endParaRPr lang="fr-FR"/>
        </a:p>
      </dgm:t>
    </dgm:pt>
    <dgm:pt modelId="{6A1E0530-9ABC-4FB4-BE80-A9527423F50F}" type="pres">
      <dgm:prSet presAssocID="{DE1FC1A9-1C50-4B44-9488-50917FEE2285}" presName="process" presStyleCnt="0"/>
      <dgm:spPr/>
      <dgm:t>
        <a:bodyPr/>
        <a:lstStyle/>
        <a:p>
          <a:endParaRPr lang="fr-FR"/>
        </a:p>
      </dgm:t>
    </dgm:pt>
    <dgm:pt modelId="{FD15BCC6-540C-4189-A153-94602324CDA8}" type="pres">
      <dgm:prSet presAssocID="{200F0DF3-F97A-4E2E-AE77-8EFE2313CD53}" presName="composite1" presStyleCnt="0"/>
      <dgm:spPr/>
      <dgm:t>
        <a:bodyPr/>
        <a:lstStyle/>
        <a:p>
          <a:endParaRPr lang="fr-FR"/>
        </a:p>
      </dgm:t>
    </dgm:pt>
    <dgm:pt modelId="{7B905280-6BC2-4AA8-83C1-604A13609CC3}" type="pres">
      <dgm:prSet presAssocID="{200F0DF3-F97A-4E2E-AE77-8EFE2313CD53}" presName="dummyNode1" presStyleLbl="node1" presStyleIdx="0" presStyleCnt="3"/>
      <dgm:spPr/>
      <dgm:t>
        <a:bodyPr/>
        <a:lstStyle/>
        <a:p>
          <a:endParaRPr lang="fr-FR"/>
        </a:p>
      </dgm:t>
    </dgm:pt>
    <dgm:pt modelId="{0E79E5BD-FAC0-42FE-88FE-7A544500401A}" type="pres">
      <dgm:prSet presAssocID="{200F0DF3-F97A-4E2E-AE77-8EFE2313CD53}" presName="childNode1" presStyleLbl="bgAcc1" presStyleIdx="0" presStyleCnt="3" custScaleX="237749" custScaleY="99577" custLinFactNeighborX="-15591" custLinFactNeighborY="-80257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fr-FR"/>
        </a:p>
      </dgm:t>
    </dgm:pt>
    <dgm:pt modelId="{C2AE5428-9199-454F-AEE0-8354DA7E32F5}" type="pres">
      <dgm:prSet presAssocID="{200F0DF3-F97A-4E2E-AE77-8EFE2313CD53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06AE3D6-74F7-4438-B987-B70D71FAE4A8}" type="pres">
      <dgm:prSet presAssocID="{200F0DF3-F97A-4E2E-AE77-8EFE2313CD53}" presName="parentNode1" presStyleLbl="node1" presStyleIdx="0" presStyleCnt="3" custScaleX="239749" custScaleY="294188" custLinFactY="43593" custLinFactNeighborX="9101" custLinFactNeighborY="100000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fr-FR"/>
        </a:p>
      </dgm:t>
    </dgm:pt>
    <dgm:pt modelId="{674ADA30-F0DD-4419-844F-CE4AAE9CCB05}" type="pres">
      <dgm:prSet presAssocID="{200F0DF3-F97A-4E2E-AE77-8EFE2313CD53}" presName="connSite1" presStyleCnt="0"/>
      <dgm:spPr/>
      <dgm:t>
        <a:bodyPr/>
        <a:lstStyle/>
        <a:p>
          <a:endParaRPr lang="fr-FR"/>
        </a:p>
      </dgm:t>
    </dgm:pt>
    <dgm:pt modelId="{B0C92973-FA6C-4EA4-8CD5-161560091767}" type="pres">
      <dgm:prSet presAssocID="{ABAFE025-EDEC-4FA2-91D6-DB0BD79CDC93}" presName="Name9" presStyleLbl="sibTrans2D1" presStyleIdx="0" presStyleCnt="2"/>
      <dgm:spPr>
        <a:prstGeom prst="leftCircularArrow">
          <a:avLst>
            <a:gd name="adj1" fmla="val 1134"/>
            <a:gd name="adj2" fmla="val 133187"/>
            <a:gd name="adj3" fmla="val 477382"/>
            <a:gd name="adj4" fmla="val 7593173"/>
            <a:gd name="adj5" fmla="val 1323"/>
          </a:avLst>
        </a:prstGeom>
      </dgm:spPr>
      <dgm:t>
        <a:bodyPr/>
        <a:lstStyle/>
        <a:p>
          <a:endParaRPr lang="fr-FR"/>
        </a:p>
      </dgm:t>
    </dgm:pt>
    <dgm:pt modelId="{CDF271FC-15BA-4E06-A6A4-91586E44EF89}" type="pres">
      <dgm:prSet presAssocID="{03031B3E-C0EB-4979-AA18-2CDEE8C5A048}" presName="composite2" presStyleCnt="0"/>
      <dgm:spPr/>
      <dgm:t>
        <a:bodyPr/>
        <a:lstStyle/>
        <a:p>
          <a:endParaRPr lang="fr-FR"/>
        </a:p>
      </dgm:t>
    </dgm:pt>
    <dgm:pt modelId="{C885A49E-E380-41A0-9684-306BF6C2E671}" type="pres">
      <dgm:prSet presAssocID="{03031B3E-C0EB-4979-AA18-2CDEE8C5A048}" presName="dummyNode2" presStyleLbl="node1" presStyleIdx="0" presStyleCnt="3"/>
      <dgm:spPr/>
      <dgm:t>
        <a:bodyPr/>
        <a:lstStyle/>
        <a:p>
          <a:endParaRPr lang="fr-FR"/>
        </a:p>
      </dgm:t>
    </dgm:pt>
    <dgm:pt modelId="{C32C1DBB-EB0C-4CDD-8AE2-F1C2F70A2932}" type="pres">
      <dgm:prSet presAssocID="{03031B3E-C0EB-4979-AA18-2CDEE8C5A048}" presName="childNode2" presStyleLbl="bgAcc1" presStyleIdx="1" presStyleCnt="3" custScaleX="179314" custScaleY="138887" custLinFactNeighborX="14581" custLinFactNeighborY="-16211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fr-FR"/>
        </a:p>
      </dgm:t>
    </dgm:pt>
    <dgm:pt modelId="{0EE062C1-5D42-4301-B4AD-332F09FB1685}" type="pres">
      <dgm:prSet presAssocID="{03031B3E-C0EB-4979-AA18-2CDEE8C5A048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EC0ADDB-6D7F-4040-BE31-4B4949475EBB}" type="pres">
      <dgm:prSet presAssocID="{03031B3E-C0EB-4979-AA18-2CDEE8C5A048}" presName="parentNode2" presStyleLbl="node1" presStyleIdx="1" presStyleCnt="3" custFlipVert="0" custScaleX="183303" custScaleY="39170" custLinFactNeighborX="-1432" custLinFactNeighborY="-69710">
        <dgm:presLayoutVars>
          <dgm:chMax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fr-FR"/>
        </a:p>
      </dgm:t>
    </dgm:pt>
    <dgm:pt modelId="{1D44AF81-9DB1-4BBE-9FC8-1749A75D5C80}" type="pres">
      <dgm:prSet presAssocID="{03031B3E-C0EB-4979-AA18-2CDEE8C5A048}" presName="connSite2" presStyleCnt="0"/>
      <dgm:spPr/>
      <dgm:t>
        <a:bodyPr/>
        <a:lstStyle/>
        <a:p>
          <a:endParaRPr lang="fr-FR"/>
        </a:p>
      </dgm:t>
    </dgm:pt>
    <dgm:pt modelId="{27634783-E827-4D7A-B718-872D300551D7}" type="pres">
      <dgm:prSet presAssocID="{446AD92C-92A1-444F-B7AF-C71A58DD0D9A}" presName="Name18" presStyleLbl="sibTrans2D1" presStyleIdx="1" presStyleCnt="2" custLinFactNeighborY="-4302"/>
      <dgm:spPr>
        <a:prstGeom prst="circularArrow">
          <a:avLst>
            <a:gd name="adj1" fmla="val 1230"/>
            <a:gd name="adj2" fmla="val 144854"/>
            <a:gd name="adj3" fmla="val 20939456"/>
            <a:gd name="adj4" fmla="val 13835331"/>
            <a:gd name="adj5" fmla="val 1435"/>
          </a:avLst>
        </a:prstGeom>
      </dgm:spPr>
      <dgm:t>
        <a:bodyPr/>
        <a:lstStyle/>
        <a:p>
          <a:endParaRPr lang="fr-FR"/>
        </a:p>
      </dgm:t>
    </dgm:pt>
    <dgm:pt modelId="{AD0B3343-48DF-4287-9F01-FC7249F4EA1E}" type="pres">
      <dgm:prSet presAssocID="{5F05270A-FBBA-49EF-92AC-E8952D98267E}" presName="composite1" presStyleCnt="0"/>
      <dgm:spPr/>
      <dgm:t>
        <a:bodyPr/>
        <a:lstStyle/>
        <a:p>
          <a:endParaRPr lang="fr-FR"/>
        </a:p>
      </dgm:t>
    </dgm:pt>
    <dgm:pt modelId="{3709EA53-9017-4BC9-961C-5DB8D79EA28E}" type="pres">
      <dgm:prSet presAssocID="{5F05270A-FBBA-49EF-92AC-E8952D98267E}" presName="dummyNode1" presStyleLbl="node1" presStyleIdx="1" presStyleCnt="3"/>
      <dgm:spPr/>
      <dgm:t>
        <a:bodyPr/>
        <a:lstStyle/>
        <a:p>
          <a:endParaRPr lang="fr-FR"/>
        </a:p>
      </dgm:t>
    </dgm:pt>
    <dgm:pt modelId="{0443850F-5DF0-4A70-A370-CA2B30ABFE38}" type="pres">
      <dgm:prSet presAssocID="{5F05270A-FBBA-49EF-92AC-E8952D98267E}" presName="childNode1" presStyleLbl="bgAcc1" presStyleIdx="2" presStyleCnt="3" custScaleX="163748" custScaleY="169335" custLinFactNeighborX="132" custLinFactNeighborY="61012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fr-FR"/>
        </a:p>
      </dgm:t>
    </dgm:pt>
    <dgm:pt modelId="{11615134-004C-4917-B621-E43DF75355B8}" type="pres">
      <dgm:prSet presAssocID="{5F05270A-FBBA-49EF-92AC-E8952D98267E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DED9F17-7854-45B2-B0C5-8BA7F9085E05}" type="pres">
      <dgm:prSet presAssocID="{5F05270A-FBBA-49EF-92AC-E8952D98267E}" presName="parentNode1" presStyleLbl="node1" presStyleIdx="2" presStyleCnt="3" custFlipVert="1" custScaleX="133415" custScaleY="28177" custLinFactY="100000" custLinFactNeighborX="60" custLinFactNeighborY="119986">
        <dgm:presLayoutVars>
          <dgm:chMax val="1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fr-FR"/>
        </a:p>
      </dgm:t>
    </dgm:pt>
    <dgm:pt modelId="{1512E1C5-AD87-45D8-BF5C-5E2AD5268AAC}" type="pres">
      <dgm:prSet presAssocID="{5F05270A-FBBA-49EF-92AC-E8952D98267E}" presName="connSite1" presStyleCnt="0"/>
      <dgm:spPr/>
      <dgm:t>
        <a:bodyPr/>
        <a:lstStyle/>
        <a:p>
          <a:endParaRPr lang="fr-FR"/>
        </a:p>
      </dgm:t>
    </dgm:pt>
  </dgm:ptLst>
  <dgm:cxnLst>
    <dgm:cxn modelId="{61E9D64D-92BA-4240-A31E-75EC45621E16}" srcId="{DE1FC1A9-1C50-4B44-9488-50917FEE2285}" destId="{03031B3E-C0EB-4979-AA18-2CDEE8C5A048}" srcOrd="1" destOrd="0" parTransId="{A27E22E6-2E3E-475E-9954-EE394A511289}" sibTransId="{446AD92C-92A1-444F-B7AF-C71A58DD0D9A}"/>
    <dgm:cxn modelId="{103A3C8E-8397-45A6-B151-97D4246FEFA8}" srcId="{5F05270A-FBBA-49EF-92AC-E8952D98267E}" destId="{4B5BD528-14F5-4D75-8464-29924A486D38}" srcOrd="0" destOrd="0" parTransId="{C2C2C9B2-6622-45EA-B1CA-29A3728183F4}" sibTransId="{95A36A60-0DCF-4A53-80A6-EFE78091700A}"/>
    <dgm:cxn modelId="{A095E712-E824-4A5E-86D5-75EE48061DA2}" type="presOf" srcId="{200F0DF3-F97A-4E2E-AE77-8EFE2313CD53}" destId="{A06AE3D6-74F7-4438-B987-B70D71FAE4A8}" srcOrd="0" destOrd="0" presId="urn:microsoft.com/office/officeart/2005/8/layout/hProcess4"/>
    <dgm:cxn modelId="{B55D9CD9-C7B1-44E4-B50B-7E1029B02CB9}" srcId="{DE1FC1A9-1C50-4B44-9488-50917FEE2285}" destId="{200F0DF3-F97A-4E2E-AE77-8EFE2313CD53}" srcOrd="0" destOrd="0" parTransId="{96B0089F-A48D-4AC7-8941-AA048DB0ED5D}" sibTransId="{ABAFE025-EDEC-4FA2-91D6-DB0BD79CDC93}"/>
    <dgm:cxn modelId="{F6641695-7921-4892-8D57-02C06ECF8927}" type="presOf" srcId="{FF023B62-71F7-448D-AB53-CC35958BC401}" destId="{C2AE5428-9199-454F-AEE0-8354DA7E32F5}" srcOrd="1" destOrd="1" presId="urn:microsoft.com/office/officeart/2005/8/layout/hProcess4"/>
    <dgm:cxn modelId="{73F39ACB-B6DD-4B31-81AD-B82F08906F0A}" type="presOf" srcId="{DE1FC1A9-1C50-4B44-9488-50917FEE2285}" destId="{56E8E294-06BF-4A50-84AA-29C5EDE9A74E}" srcOrd="0" destOrd="0" presId="urn:microsoft.com/office/officeart/2005/8/layout/hProcess4"/>
    <dgm:cxn modelId="{209EE564-37C6-43BA-ABB2-DEA4E4CDB313}" srcId="{DE1FC1A9-1C50-4B44-9488-50917FEE2285}" destId="{5F05270A-FBBA-49EF-92AC-E8952D98267E}" srcOrd="2" destOrd="0" parTransId="{7B798595-27EF-459F-8A1E-ACD0C73784CB}" sibTransId="{A7C8274C-029A-4735-A938-14CFDADC1D46}"/>
    <dgm:cxn modelId="{6F1D35FF-0700-49F6-B977-5B8C2F712479}" type="presOf" srcId="{4B5BD528-14F5-4D75-8464-29924A486D38}" destId="{0443850F-5DF0-4A70-A370-CA2B30ABFE38}" srcOrd="0" destOrd="0" presId="urn:microsoft.com/office/officeart/2005/8/layout/hProcess4"/>
    <dgm:cxn modelId="{66A82351-9136-47AA-9D10-019D2D1CD5CF}" type="presOf" srcId="{B278454B-B4F7-4C87-83B1-DE55D8EF168E}" destId="{C2AE5428-9199-454F-AEE0-8354DA7E32F5}" srcOrd="1" destOrd="0" presId="urn:microsoft.com/office/officeart/2005/8/layout/hProcess4"/>
    <dgm:cxn modelId="{3D789936-6F05-42C3-A740-6DF553C13E7D}" srcId="{03031B3E-C0EB-4979-AA18-2CDEE8C5A048}" destId="{CD26866F-C133-49EA-A6AE-5CB57B8EA4F8}" srcOrd="0" destOrd="0" parTransId="{0774A63F-9C7E-4794-8416-DCDA6FB58D9F}" sibTransId="{5D48449B-D8FF-4D14-A45A-FCF51AB1ABB6}"/>
    <dgm:cxn modelId="{C843B62E-D9C7-495D-BE5B-4F3972C5900B}" srcId="{200F0DF3-F97A-4E2E-AE77-8EFE2313CD53}" destId="{FF023B62-71F7-448D-AB53-CC35958BC401}" srcOrd="1" destOrd="0" parTransId="{C19F351F-A0B8-4C74-A1DE-B3F28B54E608}" sibTransId="{9BA4FAEC-4ABC-4406-AFAF-FE294EE91F9A}"/>
    <dgm:cxn modelId="{D4480B0E-89DB-4F9C-92D7-080FC49EE693}" type="presOf" srcId="{B278454B-B4F7-4C87-83B1-DE55D8EF168E}" destId="{0E79E5BD-FAC0-42FE-88FE-7A544500401A}" srcOrd="0" destOrd="0" presId="urn:microsoft.com/office/officeart/2005/8/layout/hProcess4"/>
    <dgm:cxn modelId="{C176DEB7-DA52-476C-B69F-A50679D2135B}" srcId="{200F0DF3-F97A-4E2E-AE77-8EFE2313CD53}" destId="{B278454B-B4F7-4C87-83B1-DE55D8EF168E}" srcOrd="0" destOrd="0" parTransId="{E4CA0EAB-F595-4993-BF0A-9AF981E4AB6F}" sibTransId="{93611A42-F706-4D7F-8272-5D61210C0408}"/>
    <dgm:cxn modelId="{C188877F-CCF4-4FC2-B9B2-AE406F7FB8C7}" type="presOf" srcId="{ABAFE025-EDEC-4FA2-91D6-DB0BD79CDC93}" destId="{B0C92973-FA6C-4EA4-8CD5-161560091767}" srcOrd="0" destOrd="0" presId="urn:microsoft.com/office/officeart/2005/8/layout/hProcess4"/>
    <dgm:cxn modelId="{F3CFF0B9-BF09-481D-B2DB-AE6873BE6F70}" type="presOf" srcId="{446AD92C-92A1-444F-B7AF-C71A58DD0D9A}" destId="{27634783-E827-4D7A-B718-872D300551D7}" srcOrd="0" destOrd="0" presId="urn:microsoft.com/office/officeart/2005/8/layout/hProcess4"/>
    <dgm:cxn modelId="{6D299A83-521B-4156-87F8-10E433E67282}" type="presOf" srcId="{4B5BD528-14F5-4D75-8464-29924A486D38}" destId="{11615134-004C-4917-B621-E43DF75355B8}" srcOrd="1" destOrd="0" presId="urn:microsoft.com/office/officeart/2005/8/layout/hProcess4"/>
    <dgm:cxn modelId="{446BEB17-6CFB-42AD-B887-40CBAC1EB334}" type="presOf" srcId="{CD26866F-C133-49EA-A6AE-5CB57B8EA4F8}" destId="{0EE062C1-5D42-4301-B4AD-332F09FB1685}" srcOrd="1" destOrd="0" presId="urn:microsoft.com/office/officeart/2005/8/layout/hProcess4"/>
    <dgm:cxn modelId="{8ECEAEC2-8DEF-478B-AEB9-CD69ED3AC85F}" type="presOf" srcId="{CD26866F-C133-49EA-A6AE-5CB57B8EA4F8}" destId="{C32C1DBB-EB0C-4CDD-8AE2-F1C2F70A2932}" srcOrd="0" destOrd="0" presId="urn:microsoft.com/office/officeart/2005/8/layout/hProcess4"/>
    <dgm:cxn modelId="{D1ADD7C1-0E11-4A45-B342-00EAB90AB45D}" type="presOf" srcId="{5F05270A-FBBA-49EF-92AC-E8952D98267E}" destId="{5DED9F17-7854-45B2-B0C5-8BA7F9085E05}" srcOrd="0" destOrd="0" presId="urn:microsoft.com/office/officeart/2005/8/layout/hProcess4"/>
    <dgm:cxn modelId="{D44D7CA9-A167-46DF-88D7-5AF52EE9FB27}" type="presOf" srcId="{FF023B62-71F7-448D-AB53-CC35958BC401}" destId="{0E79E5BD-FAC0-42FE-88FE-7A544500401A}" srcOrd="0" destOrd="1" presId="urn:microsoft.com/office/officeart/2005/8/layout/hProcess4"/>
    <dgm:cxn modelId="{707EC545-E5EB-46D0-861C-635939847C83}" type="presOf" srcId="{03031B3E-C0EB-4979-AA18-2CDEE8C5A048}" destId="{FEC0ADDB-6D7F-4040-BE31-4B4949475EBB}" srcOrd="0" destOrd="0" presId="urn:microsoft.com/office/officeart/2005/8/layout/hProcess4"/>
    <dgm:cxn modelId="{E9E690F7-3697-42B1-A70F-A4ED64630364}" type="presParOf" srcId="{56E8E294-06BF-4A50-84AA-29C5EDE9A74E}" destId="{E7C20E48-459E-4760-B581-07F9306652F5}" srcOrd="0" destOrd="0" presId="urn:microsoft.com/office/officeart/2005/8/layout/hProcess4"/>
    <dgm:cxn modelId="{468B0B1F-0A57-4D92-9E1B-61BC063F1211}" type="presParOf" srcId="{56E8E294-06BF-4A50-84AA-29C5EDE9A74E}" destId="{8141C9E1-BFFC-4B1A-856D-C8E827EE70CF}" srcOrd="1" destOrd="0" presId="urn:microsoft.com/office/officeart/2005/8/layout/hProcess4"/>
    <dgm:cxn modelId="{085185A9-DC46-4D64-8460-C1EDE96289A9}" type="presParOf" srcId="{56E8E294-06BF-4A50-84AA-29C5EDE9A74E}" destId="{6A1E0530-9ABC-4FB4-BE80-A9527423F50F}" srcOrd="2" destOrd="0" presId="urn:microsoft.com/office/officeart/2005/8/layout/hProcess4"/>
    <dgm:cxn modelId="{53751068-5BE9-4D5B-891F-4C926EFCB6B1}" type="presParOf" srcId="{6A1E0530-9ABC-4FB4-BE80-A9527423F50F}" destId="{FD15BCC6-540C-4189-A153-94602324CDA8}" srcOrd="0" destOrd="0" presId="urn:microsoft.com/office/officeart/2005/8/layout/hProcess4"/>
    <dgm:cxn modelId="{B2A7F79D-73A9-4D35-9532-9397CEB6F0BE}" type="presParOf" srcId="{FD15BCC6-540C-4189-A153-94602324CDA8}" destId="{7B905280-6BC2-4AA8-83C1-604A13609CC3}" srcOrd="0" destOrd="0" presId="urn:microsoft.com/office/officeart/2005/8/layout/hProcess4"/>
    <dgm:cxn modelId="{7D50CB7C-A3CB-40BF-B831-ACCD98E6B424}" type="presParOf" srcId="{FD15BCC6-540C-4189-A153-94602324CDA8}" destId="{0E79E5BD-FAC0-42FE-88FE-7A544500401A}" srcOrd="1" destOrd="0" presId="urn:microsoft.com/office/officeart/2005/8/layout/hProcess4"/>
    <dgm:cxn modelId="{37971F24-E83B-44C6-9011-15D53B177B15}" type="presParOf" srcId="{FD15BCC6-540C-4189-A153-94602324CDA8}" destId="{C2AE5428-9199-454F-AEE0-8354DA7E32F5}" srcOrd="2" destOrd="0" presId="urn:microsoft.com/office/officeart/2005/8/layout/hProcess4"/>
    <dgm:cxn modelId="{CE238AD3-EBF1-4929-9D5B-373BA6E65A55}" type="presParOf" srcId="{FD15BCC6-540C-4189-A153-94602324CDA8}" destId="{A06AE3D6-74F7-4438-B987-B70D71FAE4A8}" srcOrd="3" destOrd="0" presId="urn:microsoft.com/office/officeart/2005/8/layout/hProcess4"/>
    <dgm:cxn modelId="{7DFE9C76-7A9D-4F74-BB75-8FEE9927E94C}" type="presParOf" srcId="{FD15BCC6-540C-4189-A153-94602324CDA8}" destId="{674ADA30-F0DD-4419-844F-CE4AAE9CCB05}" srcOrd="4" destOrd="0" presId="urn:microsoft.com/office/officeart/2005/8/layout/hProcess4"/>
    <dgm:cxn modelId="{8F833665-2E9D-4ACC-9DB5-4AA255AD94C4}" type="presParOf" srcId="{6A1E0530-9ABC-4FB4-BE80-A9527423F50F}" destId="{B0C92973-FA6C-4EA4-8CD5-161560091767}" srcOrd="1" destOrd="0" presId="urn:microsoft.com/office/officeart/2005/8/layout/hProcess4"/>
    <dgm:cxn modelId="{75101C95-608E-4293-8265-2D77EC4CBD30}" type="presParOf" srcId="{6A1E0530-9ABC-4FB4-BE80-A9527423F50F}" destId="{CDF271FC-15BA-4E06-A6A4-91586E44EF89}" srcOrd="2" destOrd="0" presId="urn:microsoft.com/office/officeart/2005/8/layout/hProcess4"/>
    <dgm:cxn modelId="{F26A82A1-0439-4F68-95BE-5943801E9C03}" type="presParOf" srcId="{CDF271FC-15BA-4E06-A6A4-91586E44EF89}" destId="{C885A49E-E380-41A0-9684-306BF6C2E671}" srcOrd="0" destOrd="0" presId="urn:microsoft.com/office/officeart/2005/8/layout/hProcess4"/>
    <dgm:cxn modelId="{243360E3-947A-4604-B849-0361991F88BD}" type="presParOf" srcId="{CDF271FC-15BA-4E06-A6A4-91586E44EF89}" destId="{C32C1DBB-EB0C-4CDD-8AE2-F1C2F70A2932}" srcOrd="1" destOrd="0" presId="urn:microsoft.com/office/officeart/2005/8/layout/hProcess4"/>
    <dgm:cxn modelId="{EB52E2F3-BC5D-4632-9A98-77C54E56C7E1}" type="presParOf" srcId="{CDF271FC-15BA-4E06-A6A4-91586E44EF89}" destId="{0EE062C1-5D42-4301-B4AD-332F09FB1685}" srcOrd="2" destOrd="0" presId="urn:microsoft.com/office/officeart/2005/8/layout/hProcess4"/>
    <dgm:cxn modelId="{1A0EB597-2F26-46D7-B3EA-AC50AE91849B}" type="presParOf" srcId="{CDF271FC-15BA-4E06-A6A4-91586E44EF89}" destId="{FEC0ADDB-6D7F-4040-BE31-4B4949475EBB}" srcOrd="3" destOrd="0" presId="urn:microsoft.com/office/officeart/2005/8/layout/hProcess4"/>
    <dgm:cxn modelId="{8815EA0B-1CB1-4331-B239-CE71098F7FEC}" type="presParOf" srcId="{CDF271FC-15BA-4E06-A6A4-91586E44EF89}" destId="{1D44AF81-9DB1-4BBE-9FC8-1749A75D5C80}" srcOrd="4" destOrd="0" presId="urn:microsoft.com/office/officeart/2005/8/layout/hProcess4"/>
    <dgm:cxn modelId="{B4695D9A-DE89-47A0-B62B-BF3D77003D76}" type="presParOf" srcId="{6A1E0530-9ABC-4FB4-BE80-A9527423F50F}" destId="{27634783-E827-4D7A-B718-872D300551D7}" srcOrd="3" destOrd="0" presId="urn:microsoft.com/office/officeart/2005/8/layout/hProcess4"/>
    <dgm:cxn modelId="{9402C4C8-CD18-4CB7-9EE6-C9A73C24604C}" type="presParOf" srcId="{6A1E0530-9ABC-4FB4-BE80-A9527423F50F}" destId="{AD0B3343-48DF-4287-9F01-FC7249F4EA1E}" srcOrd="4" destOrd="0" presId="urn:microsoft.com/office/officeart/2005/8/layout/hProcess4"/>
    <dgm:cxn modelId="{99EDC7F4-C71B-48BE-81D9-64F527C039C2}" type="presParOf" srcId="{AD0B3343-48DF-4287-9F01-FC7249F4EA1E}" destId="{3709EA53-9017-4BC9-961C-5DB8D79EA28E}" srcOrd="0" destOrd="0" presId="urn:microsoft.com/office/officeart/2005/8/layout/hProcess4"/>
    <dgm:cxn modelId="{04FAFAF3-0812-4460-959A-A5321F55702E}" type="presParOf" srcId="{AD0B3343-48DF-4287-9F01-FC7249F4EA1E}" destId="{0443850F-5DF0-4A70-A370-CA2B30ABFE38}" srcOrd="1" destOrd="0" presId="urn:microsoft.com/office/officeart/2005/8/layout/hProcess4"/>
    <dgm:cxn modelId="{61A27422-9BE6-4CD6-9768-C939AF905E83}" type="presParOf" srcId="{AD0B3343-48DF-4287-9F01-FC7249F4EA1E}" destId="{11615134-004C-4917-B621-E43DF75355B8}" srcOrd="2" destOrd="0" presId="urn:microsoft.com/office/officeart/2005/8/layout/hProcess4"/>
    <dgm:cxn modelId="{A019F49D-73DB-4D60-AFA7-7783B0306A19}" type="presParOf" srcId="{AD0B3343-48DF-4287-9F01-FC7249F4EA1E}" destId="{5DED9F17-7854-45B2-B0C5-8BA7F9085E05}" srcOrd="3" destOrd="0" presId="urn:microsoft.com/office/officeart/2005/8/layout/hProcess4"/>
    <dgm:cxn modelId="{719D4300-0E49-4C6C-9CCC-A5F25D3D7605}" type="presParOf" srcId="{AD0B3343-48DF-4287-9F01-FC7249F4EA1E}" destId="{1512E1C5-AD87-45D8-BF5C-5E2AD5268AAC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678702-B64D-4000-B309-EB2FE870857E}">
      <dsp:nvSpPr>
        <dsp:cNvPr id="0" name=""/>
        <dsp:cNvSpPr/>
      </dsp:nvSpPr>
      <dsp:spPr>
        <a:xfrm>
          <a:off x="0" y="3470546"/>
          <a:ext cx="7836917" cy="1065458"/>
        </a:xfrm>
        <a:prstGeom prst="rect">
          <a:avLst/>
        </a:prstGeom>
        <a:noFill/>
        <a:ln w="57150" cap="flat" cmpd="sng" algn="ctr">
          <a:solidFill>
            <a:srgbClr val="15683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err="1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rPr>
            <a:t>Utilization</a:t>
          </a:r>
          <a:r>
            <a:rPr lang="fr-FR" sz="2800" b="1" kern="120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rPr>
            <a:t> of </a:t>
          </a:r>
          <a:r>
            <a:rPr lang="en-US" sz="2800" b="1" kern="1200" noProof="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rPr>
            <a:t>natural</a:t>
          </a:r>
          <a:r>
            <a:rPr lang="fr-FR" sz="2800" b="1" kern="120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rPr>
            <a:t> </a:t>
          </a:r>
          <a:r>
            <a:rPr lang="en-US" sz="2800" b="1" kern="1200" noProof="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rPr>
            <a:t>resources</a:t>
          </a:r>
          <a:r>
            <a:rPr lang="fr-FR" sz="2800" b="1" kern="120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rPr>
            <a:t>  </a:t>
          </a:r>
          <a:r>
            <a:rPr lang="fr-FR" sz="2800" b="1" kern="1200" dirty="0" smtClean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rPr>
            <a:t>naturelles</a:t>
          </a:r>
          <a:endParaRPr lang="fr-FR" sz="2800" b="1" kern="1200" dirty="0">
            <a:solidFill>
              <a:srgbClr val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0" y="3470546"/>
        <a:ext cx="7836917" cy="1065458"/>
      </dsp:txXfrm>
    </dsp:sp>
    <dsp:sp modelId="{D3FF1F43-D178-42D9-8064-4CE2A18658B5}">
      <dsp:nvSpPr>
        <dsp:cNvPr id="0" name=""/>
        <dsp:cNvSpPr/>
      </dsp:nvSpPr>
      <dsp:spPr>
        <a:xfrm rot="10800000">
          <a:off x="0" y="1847854"/>
          <a:ext cx="7836917" cy="1638674"/>
        </a:xfrm>
        <a:prstGeom prst="upArrowCallout">
          <a:avLst/>
        </a:prstGeom>
        <a:noFill/>
        <a:ln w="571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800" b="1" kern="1200" dirty="0" smtClean="0">
            <a:solidFill>
              <a:srgbClr val="FFFFFF"/>
            </a:solidFill>
            <a:latin typeface="Arial"/>
            <a:ea typeface="+mn-ea"/>
            <a:cs typeface="+mn-cs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    </a:t>
          </a:r>
          <a:endParaRPr lang="fr-FR" sz="2800" b="1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 rot="-10800000">
        <a:off x="0" y="2049297"/>
        <a:ext cx="7836917" cy="373731"/>
      </dsp:txXfrm>
    </dsp:sp>
    <dsp:sp modelId="{D960BB1A-75E5-48E7-A202-792D5F4DB95F}">
      <dsp:nvSpPr>
        <dsp:cNvPr id="0" name=""/>
        <dsp:cNvSpPr/>
      </dsp:nvSpPr>
      <dsp:spPr>
        <a:xfrm>
          <a:off x="0" y="2423028"/>
          <a:ext cx="3918458" cy="489963"/>
        </a:xfrm>
        <a:prstGeom prst="rect">
          <a:avLst/>
        </a:prstGeom>
        <a:solidFill>
          <a:schemeClr val="accent1">
            <a:alpha val="90000"/>
          </a:schemeClr>
        </a:solidFill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rPr>
            <a:t>Agriculture </a:t>
          </a:r>
          <a:endParaRPr lang="fr-FR" sz="2800" b="1" kern="1200" dirty="0">
            <a:solidFill>
              <a:srgbClr val="800000">
                <a:hueOff val="0"/>
                <a:satOff val="0"/>
                <a:lumOff val="0"/>
                <a:alphaOff val="0"/>
              </a:srgbClr>
            </a:solidFill>
            <a:latin typeface="Arial Narrow"/>
            <a:ea typeface="+mn-ea"/>
            <a:cs typeface="+mn-cs"/>
          </a:endParaRPr>
        </a:p>
      </dsp:txBody>
      <dsp:txXfrm>
        <a:off x="0" y="2423028"/>
        <a:ext cx="3918458" cy="489963"/>
      </dsp:txXfrm>
    </dsp:sp>
    <dsp:sp modelId="{18A03A4D-2AA7-406E-AEE5-A02FA74CA650}">
      <dsp:nvSpPr>
        <dsp:cNvPr id="0" name=""/>
        <dsp:cNvSpPr/>
      </dsp:nvSpPr>
      <dsp:spPr>
        <a:xfrm>
          <a:off x="3918458" y="2423028"/>
          <a:ext cx="3918458" cy="489963"/>
        </a:xfrm>
        <a:prstGeom prst="rect">
          <a:avLst/>
        </a:prstGeom>
        <a:solidFill>
          <a:schemeClr val="accent1">
            <a:alpha val="90000"/>
          </a:schemeClr>
        </a:solidFill>
        <a:ln w="38100" cap="flat" cmpd="sng" algn="ctr">
          <a:solidFill>
            <a:schemeClr val="accent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noProof="0" dirty="0" smtClean="0">
              <a:solidFill>
                <a:srgbClr val="002060"/>
              </a:solidFill>
              <a:latin typeface="Arial" pitchFamily="34" charset="0"/>
              <a:ea typeface="+mn-ea"/>
              <a:cs typeface="Arial" pitchFamily="34" charset="0"/>
            </a:rPr>
            <a:t>Livestock </a:t>
          </a:r>
          <a:endParaRPr lang="en-US" sz="2800" b="1" kern="1200" noProof="0" dirty="0">
            <a:solidFill>
              <a:srgbClr val="002060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3918458" y="2423028"/>
        <a:ext cx="3918458" cy="489963"/>
      </dsp:txXfrm>
    </dsp:sp>
    <dsp:sp modelId="{0B3080CA-4F77-4067-9358-67D4CC465C59}">
      <dsp:nvSpPr>
        <dsp:cNvPr id="0" name=""/>
        <dsp:cNvSpPr/>
      </dsp:nvSpPr>
      <dsp:spPr>
        <a:xfrm rot="10800000">
          <a:off x="0" y="498"/>
          <a:ext cx="7836917" cy="1863337"/>
        </a:xfrm>
        <a:prstGeom prst="upArrowCallout">
          <a:avLst/>
        </a:prstGeom>
        <a:solidFill>
          <a:srgbClr val="156734"/>
        </a:solidFill>
        <a:ln w="57150" cap="flat" cmpd="sng" algn="ctr">
          <a:solidFill>
            <a:srgbClr val="15683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rPr>
            <a:t>In West Africa, as in most sub-Saharan African countries, natural resources form the basis for livelihoods of rural poor</a:t>
          </a:r>
          <a:endParaRPr lang="fr-FR" sz="2000" b="1" kern="1200" dirty="0" smtClean="0">
            <a:solidFill>
              <a:srgbClr val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 rot="10800000">
        <a:off x="0" y="498"/>
        <a:ext cx="7836917" cy="12107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7B3D97-DA8C-46F6-9CB9-63F7C7E58951}">
      <dsp:nvSpPr>
        <dsp:cNvPr id="0" name=""/>
        <dsp:cNvSpPr/>
      </dsp:nvSpPr>
      <dsp:spPr>
        <a:xfrm>
          <a:off x="2231345" y="2762651"/>
          <a:ext cx="4127009" cy="1707519"/>
        </a:xfrm>
        <a:prstGeom prst="ellipse">
          <a:avLst/>
        </a:prstGeom>
        <a:solidFill>
          <a:schemeClr val="accent1"/>
        </a:solidFill>
        <a:ln w="5715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Natural </a:t>
          </a:r>
          <a:r>
            <a:rPr lang="en-US" sz="2000" b="1" kern="1200" noProof="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resource</a:t>
          </a:r>
          <a:r>
            <a:rPr lang="fr-FR" sz="2000" b="1" kern="12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 </a:t>
          </a:r>
          <a:r>
            <a:rPr lang="en-US" sz="2000" b="1" kern="1200" noProof="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degradation</a:t>
          </a:r>
          <a:r>
            <a:rPr lang="fr-FR" sz="2000" b="1" kern="12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 (</a:t>
          </a:r>
          <a:r>
            <a:rPr lang="en-US" sz="2000" b="1" kern="1200" noProof="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quality</a:t>
          </a:r>
          <a:r>
            <a:rPr lang="fr-FR" sz="2000" b="1" kern="12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 and </a:t>
          </a:r>
          <a:r>
            <a:rPr lang="en-US" sz="2000" b="1" kern="1200" noProof="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quantity</a:t>
          </a:r>
          <a:r>
            <a:rPr lang="fr-FR" sz="2000" b="1" kern="12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 </a:t>
          </a:r>
          <a:r>
            <a:rPr lang="en-US" sz="2000" b="1" kern="12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+mn-ea"/>
              <a:cs typeface="Arial" pitchFamily="34" charset="0"/>
            </a:rPr>
            <a:t>rapidly decreasing)</a:t>
          </a:r>
          <a:endParaRPr lang="fr-FR" sz="2000" b="1" kern="1200" dirty="0">
            <a:solidFill>
              <a:schemeClr val="accent4">
                <a:lumMod val="75000"/>
              </a:schemeClr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2835731" y="3012711"/>
        <a:ext cx="2918237" cy="1207399"/>
      </dsp:txXfrm>
    </dsp:sp>
    <dsp:sp modelId="{69EBBFDF-4C53-49E3-904F-385D15143959}">
      <dsp:nvSpPr>
        <dsp:cNvPr id="0" name=""/>
        <dsp:cNvSpPr/>
      </dsp:nvSpPr>
      <dsp:spPr>
        <a:xfrm rot="8339961">
          <a:off x="5151513" y="2289757"/>
          <a:ext cx="791331" cy="666877"/>
        </a:xfrm>
        <a:prstGeom prst="rightArrow">
          <a:avLst>
            <a:gd name="adj1" fmla="val 60000"/>
            <a:gd name="adj2" fmla="val 50000"/>
          </a:avLst>
        </a:prstGeom>
        <a:solidFill>
          <a:srgbClr val="000000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3000" b="1" kern="1200" dirty="0">
            <a:solidFill>
              <a:srgbClr val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5327038" y="2357505"/>
        <a:ext cx="591268" cy="400127"/>
      </dsp:txXfrm>
    </dsp:sp>
    <dsp:sp modelId="{43B78D39-BCB9-46B3-BCB0-EDA0884815B9}">
      <dsp:nvSpPr>
        <dsp:cNvPr id="0" name=""/>
        <dsp:cNvSpPr/>
      </dsp:nvSpPr>
      <dsp:spPr>
        <a:xfrm>
          <a:off x="4973707" y="832652"/>
          <a:ext cx="3439302" cy="1397441"/>
        </a:xfrm>
        <a:prstGeom prst="ellipse">
          <a:avLst/>
        </a:prstGeom>
        <a:solidFill>
          <a:srgbClr val="156635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dirty="0" smtClean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rPr>
            <a:t>Inadequate</a:t>
          </a:r>
          <a:r>
            <a:rPr lang="fr-FR" sz="2000" b="1" kern="1200" noProof="0" dirty="0" smtClean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rPr>
            <a:t> management</a:t>
          </a:r>
          <a:endParaRPr lang="fr-FR" sz="2000" b="1" kern="1200" dirty="0">
            <a:solidFill>
              <a:srgbClr val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5477381" y="1037302"/>
        <a:ext cx="2431954" cy="988141"/>
      </dsp:txXfrm>
    </dsp:sp>
    <dsp:sp modelId="{813238D6-BFCA-4054-B7F9-43760215E262}">
      <dsp:nvSpPr>
        <dsp:cNvPr id="0" name=""/>
        <dsp:cNvSpPr/>
      </dsp:nvSpPr>
      <dsp:spPr>
        <a:xfrm rot="13212431">
          <a:off x="5291423" y="4402304"/>
          <a:ext cx="818235" cy="567559"/>
        </a:xfrm>
        <a:prstGeom prst="rightArrow">
          <a:avLst>
            <a:gd name="adj1" fmla="val 60000"/>
            <a:gd name="adj2" fmla="val 50000"/>
          </a:avLst>
        </a:prstGeom>
        <a:solidFill>
          <a:srgbClr val="000000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500" b="1" kern="1200" dirty="0">
            <a:solidFill>
              <a:srgbClr val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5441575" y="4570775"/>
        <a:ext cx="647967" cy="340535"/>
      </dsp:txXfrm>
    </dsp:sp>
    <dsp:sp modelId="{225C3DD7-6935-4D7B-BDEB-14BD0FB1DA1F}">
      <dsp:nvSpPr>
        <dsp:cNvPr id="0" name=""/>
        <dsp:cNvSpPr/>
      </dsp:nvSpPr>
      <dsp:spPr>
        <a:xfrm>
          <a:off x="5285638" y="4971861"/>
          <a:ext cx="2821067" cy="1348681"/>
        </a:xfrm>
        <a:prstGeom prst="ellipse">
          <a:avLst/>
        </a:prstGeom>
        <a:solidFill>
          <a:srgbClr val="156635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dirty="0" smtClean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rPr>
            <a:t>Climate</a:t>
          </a:r>
          <a:r>
            <a:rPr lang="fr-FR" sz="2000" b="1" kern="1200" baseline="0" dirty="0" smtClean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rPr>
            <a:t> change</a:t>
          </a:r>
          <a:endParaRPr lang="fr-FR" sz="2000" b="1" kern="1200" dirty="0">
            <a:solidFill>
              <a:srgbClr val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5698774" y="5169371"/>
        <a:ext cx="1994795" cy="953661"/>
      </dsp:txXfrm>
    </dsp:sp>
    <dsp:sp modelId="{4DD5BB76-B913-4F85-9E75-EFD6C3FEA35D}">
      <dsp:nvSpPr>
        <dsp:cNvPr id="0" name=""/>
        <dsp:cNvSpPr/>
      </dsp:nvSpPr>
      <dsp:spPr>
        <a:xfrm rot="19135588">
          <a:off x="2816862" y="4326597"/>
          <a:ext cx="561085" cy="666877"/>
        </a:xfrm>
        <a:prstGeom prst="rightArrow">
          <a:avLst>
            <a:gd name="adj1" fmla="val 60000"/>
            <a:gd name="adj2" fmla="val 50000"/>
          </a:avLst>
        </a:prstGeom>
        <a:solidFill>
          <a:srgbClr val="000000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3000" b="1" kern="1200" dirty="0">
            <a:solidFill>
              <a:srgbClr val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 rot="10800000">
        <a:off x="2837577" y="4515269"/>
        <a:ext cx="392760" cy="400127"/>
      </dsp:txXfrm>
    </dsp:sp>
    <dsp:sp modelId="{AC3BE96B-D920-4BCF-BA3A-A23F75902CFF}">
      <dsp:nvSpPr>
        <dsp:cNvPr id="0" name=""/>
        <dsp:cNvSpPr/>
      </dsp:nvSpPr>
      <dsp:spPr>
        <a:xfrm>
          <a:off x="263468" y="4890278"/>
          <a:ext cx="3561380" cy="1375414"/>
        </a:xfrm>
        <a:prstGeom prst="ellipse">
          <a:avLst/>
        </a:prstGeom>
        <a:solidFill>
          <a:srgbClr val="156635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Increase in livestock population</a:t>
          </a:r>
          <a:endParaRPr lang="fr-FR" sz="2000" b="1" kern="1200" dirty="0">
            <a:solidFill>
              <a:srgbClr val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785020" y="5091703"/>
        <a:ext cx="2518276" cy="972564"/>
      </dsp:txXfrm>
    </dsp:sp>
    <dsp:sp modelId="{92D8888C-8D42-4199-BCC5-63900066479A}">
      <dsp:nvSpPr>
        <dsp:cNvPr id="0" name=""/>
        <dsp:cNvSpPr/>
      </dsp:nvSpPr>
      <dsp:spPr>
        <a:xfrm rot="2178806">
          <a:off x="2622201" y="2242111"/>
          <a:ext cx="884563" cy="666877"/>
        </a:xfrm>
        <a:prstGeom prst="rightArrow">
          <a:avLst>
            <a:gd name="adj1" fmla="val 60000"/>
            <a:gd name="adj2" fmla="val 50000"/>
          </a:avLst>
        </a:prstGeom>
        <a:solidFill>
          <a:srgbClr val="000000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3000" b="1" kern="1200" dirty="0">
            <a:solidFill>
              <a:srgbClr val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 rot="10800000">
        <a:off x="2641628" y="2316247"/>
        <a:ext cx="684500" cy="400127"/>
      </dsp:txXfrm>
    </dsp:sp>
    <dsp:sp modelId="{A6D1FA20-8D1E-4570-96FF-20DA0AD271A4}">
      <dsp:nvSpPr>
        <dsp:cNvPr id="0" name=""/>
        <dsp:cNvSpPr/>
      </dsp:nvSpPr>
      <dsp:spPr>
        <a:xfrm>
          <a:off x="-70536" y="942130"/>
          <a:ext cx="3372340" cy="1410465"/>
        </a:xfrm>
        <a:prstGeom prst="ellipse">
          <a:avLst/>
        </a:prstGeom>
        <a:solidFill>
          <a:srgbClr val="156635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rPr>
            <a:t>Rapid increase in human population</a:t>
          </a:r>
          <a:endParaRPr lang="fr-FR" sz="2000" b="1" kern="1200" dirty="0">
            <a:solidFill>
              <a:srgbClr val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423332" y="1148688"/>
        <a:ext cx="2384604" cy="9973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79E5BD-FAC0-42FE-88FE-7A544500401A}">
      <dsp:nvSpPr>
        <dsp:cNvPr id="0" name=""/>
        <dsp:cNvSpPr/>
      </dsp:nvSpPr>
      <dsp:spPr>
        <a:xfrm>
          <a:off x="0" y="362882"/>
          <a:ext cx="3159279" cy="1091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noProof="0" dirty="0" smtClean="0">
              <a:latin typeface="Arial" pitchFamily="34" charset="0"/>
              <a:ea typeface="+mn-ea"/>
              <a:cs typeface="Arial" pitchFamily="34" charset="0"/>
            </a:rPr>
            <a:t>Natural</a:t>
          </a:r>
          <a:r>
            <a:rPr lang="en-US" sz="2400" b="1" kern="1200" baseline="0" noProof="0" dirty="0" smtClean="0">
              <a:latin typeface="Arial" pitchFamily="34" charset="0"/>
              <a:ea typeface="+mn-ea"/>
              <a:cs typeface="Arial" pitchFamily="34" charset="0"/>
            </a:rPr>
            <a:t> resource degradation</a:t>
          </a:r>
          <a:endParaRPr lang="en-US" sz="2400" b="1" kern="1200" noProof="0" dirty="0">
            <a:latin typeface="Arial" pitchFamily="34" charset="0"/>
            <a:ea typeface="+mn-ea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b="1" kern="1200" noProof="0" dirty="0" smtClean="0">
            <a:solidFill>
              <a:srgbClr val="002060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25115" y="387997"/>
        <a:ext cx="3109049" cy="807275"/>
      </dsp:txXfrm>
    </dsp:sp>
    <dsp:sp modelId="{B0C92973-FA6C-4EA4-8CD5-161560091767}">
      <dsp:nvSpPr>
        <dsp:cNvPr id="0" name=""/>
        <dsp:cNvSpPr/>
      </dsp:nvSpPr>
      <dsp:spPr>
        <a:xfrm>
          <a:off x="1230485" y="722304"/>
          <a:ext cx="3382209" cy="3382209"/>
        </a:xfrm>
        <a:prstGeom prst="leftCircularArrow">
          <a:avLst>
            <a:gd name="adj1" fmla="val 1134"/>
            <a:gd name="adj2" fmla="val 133187"/>
            <a:gd name="adj3" fmla="val 477382"/>
            <a:gd name="adj4" fmla="val 7593173"/>
            <a:gd name="adj5" fmla="val 13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6AE3D6-74F7-4438-B987-B70D71FAE4A8}">
      <dsp:nvSpPr>
        <dsp:cNvPr id="0" name=""/>
        <dsp:cNvSpPr/>
      </dsp:nvSpPr>
      <dsp:spPr>
        <a:xfrm>
          <a:off x="493269" y="2319748"/>
          <a:ext cx="2831872" cy="1381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rPr>
            <a:t>Reduction of feed resources for animal</a:t>
          </a:r>
          <a:endParaRPr lang="en-US" sz="2400" b="1" kern="1200" noProof="0" dirty="0">
            <a:solidFill>
              <a:schemeClr val="tx1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533742" y="2360221"/>
        <a:ext cx="2750926" cy="1300905"/>
      </dsp:txXfrm>
    </dsp:sp>
    <dsp:sp modelId="{C32C1DBB-EB0C-4CDD-8AE2-F1C2F70A2932}">
      <dsp:nvSpPr>
        <dsp:cNvPr id="0" name=""/>
        <dsp:cNvSpPr/>
      </dsp:nvSpPr>
      <dsp:spPr>
        <a:xfrm>
          <a:off x="3643062" y="1075922"/>
          <a:ext cx="2382778" cy="15222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noProof="0" dirty="0" smtClean="0">
              <a:latin typeface="Arial" pitchFamily="34" charset="0"/>
              <a:ea typeface="+mn-ea"/>
              <a:cs typeface="Arial" pitchFamily="34" charset="0"/>
            </a:rPr>
            <a:t>Low</a:t>
          </a:r>
          <a:r>
            <a:rPr lang="en-US" sz="2400" b="1" kern="1200" baseline="0" noProof="0" dirty="0" smtClean="0">
              <a:latin typeface="Arial" pitchFamily="34" charset="0"/>
              <a:ea typeface="+mn-ea"/>
              <a:cs typeface="Arial" pitchFamily="34" charset="0"/>
            </a:rPr>
            <a:t>  animal productivity</a:t>
          </a:r>
          <a:endParaRPr lang="en-US" sz="2400" b="1" kern="1200" noProof="0" dirty="0">
            <a:latin typeface="Arial" pitchFamily="34" charset="0"/>
            <a:ea typeface="+mn-ea"/>
            <a:cs typeface="Arial" pitchFamily="34" charset="0"/>
          </a:endParaRPr>
        </a:p>
      </dsp:txBody>
      <dsp:txXfrm>
        <a:off x="3678092" y="1437140"/>
        <a:ext cx="2312718" cy="1125962"/>
      </dsp:txXfrm>
    </dsp:sp>
    <dsp:sp modelId="{27634783-E827-4D7A-B718-872D300551D7}">
      <dsp:nvSpPr>
        <dsp:cNvPr id="0" name=""/>
        <dsp:cNvSpPr/>
      </dsp:nvSpPr>
      <dsp:spPr>
        <a:xfrm>
          <a:off x="4292382" y="542886"/>
          <a:ext cx="2902836" cy="2902836"/>
        </a:xfrm>
        <a:prstGeom prst="circularArrow">
          <a:avLst>
            <a:gd name="adj1" fmla="val 1230"/>
            <a:gd name="adj2" fmla="val 144854"/>
            <a:gd name="adj3" fmla="val 20939456"/>
            <a:gd name="adj4" fmla="val 13835331"/>
            <a:gd name="adj5" fmla="val 14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C0ADDB-6D7F-4040-BE31-4B4949475EBB}">
      <dsp:nvSpPr>
        <dsp:cNvPr id="0" name=""/>
        <dsp:cNvSpPr/>
      </dsp:nvSpPr>
      <dsp:spPr>
        <a:xfrm>
          <a:off x="3762680" y="1047264"/>
          <a:ext cx="2165142" cy="1839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600" b="1" kern="1200" dirty="0">
            <a:solidFill>
              <a:srgbClr val="00B050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3768069" y="1052653"/>
        <a:ext cx="2154364" cy="173210"/>
      </dsp:txXfrm>
    </dsp:sp>
    <dsp:sp modelId="{0443850F-5DF0-4A70-A370-CA2B30ABFE38}">
      <dsp:nvSpPr>
        <dsp:cNvPr id="0" name=""/>
        <dsp:cNvSpPr/>
      </dsp:nvSpPr>
      <dsp:spPr>
        <a:xfrm>
          <a:off x="6176995" y="1756958"/>
          <a:ext cx="2175932" cy="18559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baseline="0" noProof="0" dirty="0" smtClean="0">
              <a:latin typeface="Arial" pitchFamily="34" charset="0"/>
              <a:ea typeface="+mn-ea"/>
              <a:cs typeface="Arial" pitchFamily="34" charset="0"/>
            </a:rPr>
            <a:t>Food insecurity </a:t>
          </a:r>
          <a:endParaRPr lang="en-US" sz="2400" b="1" kern="1200" noProof="0" dirty="0">
            <a:latin typeface="Arial" pitchFamily="34" charset="0"/>
            <a:ea typeface="+mn-ea"/>
            <a:cs typeface="Arial" pitchFamily="34" charset="0"/>
          </a:endParaRPr>
        </a:p>
      </dsp:txBody>
      <dsp:txXfrm>
        <a:off x="6219705" y="1799668"/>
        <a:ext cx="2090512" cy="1372805"/>
      </dsp:txXfrm>
    </dsp:sp>
    <dsp:sp modelId="{5DED9F17-7854-45B2-B0C5-8BA7F9085E05}">
      <dsp:nvSpPr>
        <dsp:cNvPr id="0" name=""/>
        <dsp:cNvSpPr/>
      </dsp:nvSpPr>
      <dsp:spPr>
        <a:xfrm flipV="1">
          <a:off x="6698610" y="3531363"/>
          <a:ext cx="1575874" cy="1323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600" b="1" kern="1200" dirty="0">
            <a:solidFill>
              <a:srgbClr val="00B050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 rot="10800000">
        <a:off x="6702486" y="3535239"/>
        <a:ext cx="1568122" cy="124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229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469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469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WEST Africa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4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8686800" y="6400800"/>
            <a:ext cx="685800" cy="396875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777E6-C5B4-413C-8F0A-324FD4113C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330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8686800" y="6400800"/>
            <a:ext cx="685800" cy="396875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777E6-C5B4-413C-8F0A-324FD4113C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441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8686800" y="6400800"/>
            <a:ext cx="685800" cy="396875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777E6-C5B4-413C-8F0A-324FD4113C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793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8686800" y="6400800"/>
            <a:ext cx="685800" cy="396875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777E6-C5B4-413C-8F0A-324FD4113C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429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2" r:id="rId6"/>
    <p:sldLayoutId id="2147483683" r:id="rId7"/>
    <p:sldLayoutId id="2147483684" r:id="rId8"/>
    <p:sldLayoutId id="2147483685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Summary%20of%20existing%20local%20conventions.docx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Scenarios%20demonstratif%20de%20differents%20types%20des%20conflits.docx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comments" Target="../comments/commen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0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11" Type="http://schemas.openxmlformats.org/officeDocument/2006/relationships/image" Target="../media/image16.jpg"/><Relationship Id="rId5" Type="http://schemas.openxmlformats.org/officeDocument/2006/relationships/image" Target="../media/image6.jpeg"/><Relationship Id="rId10" Type="http://schemas.openxmlformats.org/officeDocument/2006/relationships/image" Target="../media/image15.jpg"/><Relationship Id="rId4" Type="http://schemas.openxmlformats.org/officeDocument/2006/relationships/image" Target="../media/image5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524000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ain finding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from ILRI activities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209800" y="4038600"/>
            <a:ext cx="4575175" cy="1905000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Clarisse UMUTONI</a:t>
            </a: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PhD Student </a:t>
            </a: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ILRI</a:t>
            </a: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Africa RISING annual workshop 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-152400" y="2286000"/>
            <a:ext cx="9372600" cy="44958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document and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analyze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existing local conventions governing the management of natural resources in the mixed crop-livestock systems of southern Mali.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33400" y="1219200"/>
            <a:ext cx="8001000" cy="1295400"/>
          </a:xfrm>
        </p:spPr>
        <p:txBody>
          <a:bodyPr/>
          <a:lstStyle/>
          <a:p>
            <a:pPr algn="ctr"/>
            <a:r>
              <a:rPr lang="fr-FR" sz="3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objective of study on local conventions?</a:t>
            </a:r>
            <a:endParaRPr lang="fr-FR" sz="36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17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648968"/>
            <a:ext cx="9296400" cy="5209032"/>
          </a:xfrm>
        </p:spPr>
        <p:txBody>
          <a:bodyPr/>
          <a:lstStyle/>
          <a:p>
            <a:pPr marL="11430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To address the objective of this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study on local conventions,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we looked at a number of research questions: 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 is the status of NR in the study areas?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there local conventions governing management of natural resources in the study sites? 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066800"/>
            <a:ext cx="7620000" cy="762000"/>
          </a:xfrm>
        </p:spPr>
        <p:txBody>
          <a:bodyPr/>
          <a:lstStyle/>
          <a:p>
            <a:pPr algn="ctr"/>
            <a:r>
              <a:rPr lang="fr-FR" sz="3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ad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dressed</a:t>
            </a:r>
            <a:r>
              <a:rPr lang="fr-FR" sz="3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endParaRPr lang="fr-FR" sz="36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68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6200" y="1905000"/>
            <a:ext cx="9067800" cy="47244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are the elaboration and implementation processes involved in the development of these conventions and who are the key actors and institutions involved? 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Are these conventions implemented and what are the challenges to their implementation? What are their strengths and weaknesses? </a:t>
            </a:r>
          </a:p>
          <a:p>
            <a:pPr algn="just">
              <a:lnSpc>
                <a:spcPct val="150000"/>
              </a:lnSpc>
            </a:pP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762000"/>
          </a:xfrm>
        </p:spPr>
        <p:txBody>
          <a:bodyPr/>
          <a:lstStyle/>
          <a:p>
            <a:pPr algn="ctr"/>
            <a:r>
              <a:rPr lang="fr-FR" sz="3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addressed</a:t>
            </a:r>
            <a:r>
              <a:rPr lang="fr-FR" sz="3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endParaRPr lang="fr-FR" sz="36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9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6200" y="1600200"/>
            <a:ext cx="9067800" cy="52578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Sites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Koutiala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Namposséla,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Sirakelé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and Zanzoni</a:t>
            </a:r>
          </a:p>
          <a:p>
            <a:pPr algn="just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Bougouni: Diéba,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Sibilira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and Yorobougoula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Methodology : Survey </a:t>
            </a:r>
          </a:p>
          <a:p>
            <a:pPr marL="114300" indent="0" algn="just"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Surveys included participatory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diagnosis of the existing local conventions using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algn="just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Participatory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Rural Appraisal (PRA)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80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farmers involving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27 respondents from the administrative and technical services, and 53 from community and traditional authorities. </a:t>
            </a:r>
          </a:p>
          <a:p>
            <a:pPr>
              <a:lnSpc>
                <a:spcPct val="150000"/>
              </a:lnSpc>
            </a:pP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143000"/>
            <a:ext cx="7620000" cy="762000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Methodology</a:t>
            </a:r>
            <a:endParaRPr lang="en-US" sz="36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94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6200" y="1600200"/>
            <a:ext cx="9067800" cy="47244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Methodology : Survey 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ndividual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interviews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using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 semi-structured questionnaire.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165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farmers were interviewed in the two districts comprising of 76 (52 men and 24 women) and 89 (59 men and 30 women) farmers in Bougouni and Koutiala,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respectively. 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990600"/>
            <a:ext cx="7620000" cy="762000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Methodology</a:t>
            </a:r>
            <a:endParaRPr lang="en-US" sz="36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87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2057400"/>
            <a:ext cx="8305800" cy="4062984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 availability and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</a:p>
          <a:p>
            <a:pPr>
              <a:lnSpc>
                <a:spcPct val="200000"/>
              </a:lnSpc>
            </a:pP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Features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of natural 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vegetation</a:t>
            </a:r>
          </a:p>
          <a:p>
            <a:pPr>
              <a:lnSpc>
                <a:spcPct val="2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Water availability, quality and accessibility for human and animal consumption </a:t>
            </a:r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 smtClean="0"/>
          </a:p>
          <a:p>
            <a:pPr marL="114300" indent="0" algn="ctr">
              <a:buNone/>
            </a:pPr>
            <a:endParaRPr lang="fr-FR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33400" y="1371600"/>
            <a:ext cx="7848600" cy="609600"/>
          </a:xfrm>
        </p:spPr>
        <p:txBody>
          <a:bodyPr/>
          <a:lstStyle/>
          <a:p>
            <a:pPr algn="ctr"/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availability of NR</a:t>
            </a:r>
            <a:endParaRPr lang="fr-FR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27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2057400"/>
            <a:ext cx="8305800" cy="4062984"/>
          </a:xfrm>
        </p:spPr>
        <p:txBody>
          <a:bodyPr/>
          <a:lstStyle/>
          <a:p>
            <a:pPr marL="114300" indent="0" algn="ctr">
              <a:lnSpc>
                <a:spcPct val="200000"/>
              </a:lnSpc>
              <a:buNone/>
            </a:pP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 availability and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endParaRPr lang="fr-F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lnSpc>
                <a:spcPct val="200000"/>
              </a:lnSpc>
              <a:buNone/>
            </a:pPr>
            <a:endParaRPr lang="en-US" b="1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33400" y="1447800"/>
            <a:ext cx="7848600" cy="609600"/>
          </a:xfrm>
        </p:spPr>
        <p:txBody>
          <a:bodyPr/>
          <a:lstStyle/>
          <a:p>
            <a:pPr algn="ctr"/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availability of NR</a:t>
            </a:r>
            <a:endParaRPr lang="fr-FR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2564985"/>
              </p:ext>
            </p:extLst>
          </p:nvPr>
        </p:nvGraphicFramePr>
        <p:xfrm>
          <a:off x="-3048" y="3124200"/>
          <a:ext cx="4724401" cy="2740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1269549"/>
              </p:ext>
            </p:extLst>
          </p:nvPr>
        </p:nvGraphicFramePr>
        <p:xfrm>
          <a:off x="4572000" y="3200400"/>
          <a:ext cx="4495800" cy="2607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/>
          <p:nvPr/>
        </p:nvSpPr>
        <p:spPr>
          <a:xfrm>
            <a:off x="-30480" y="581558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On a scale of 0 to 5 (0= don’t know; 1 = not available; 2 = rarely available, 3 = moderately available; 4 = abundant; 5 = very abundant).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74920" y="5815584"/>
            <a:ext cx="40690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On a scale of 0 to 5 (0 = don’t know; 1 = very low, 2 = low, 3 = moderate, 4 = good, 5 = very good)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2067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6200" y="1475018"/>
            <a:ext cx="9067800" cy="5486400"/>
          </a:xfrm>
        </p:spPr>
        <p:txBody>
          <a:bodyPr/>
          <a:lstStyle/>
          <a:p>
            <a:pPr marL="11430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Features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of natural 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vegetation</a:t>
            </a:r>
          </a:p>
          <a:p>
            <a:pPr marL="11430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Table 1.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Features of natural vegetation in the study sites according to the respondents </a:t>
            </a:r>
            <a:endParaRPr lang="en-GB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lnSpc>
                <a:spcPct val="150000"/>
              </a:lnSpc>
              <a:spcBef>
                <a:spcPts val="0"/>
              </a:spcBef>
              <a:buNone/>
            </a:pPr>
            <a:endParaRPr lang="en-GB" b="1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09600" y="1143000"/>
            <a:ext cx="7848600" cy="609600"/>
          </a:xfrm>
        </p:spPr>
        <p:txBody>
          <a:bodyPr/>
          <a:lstStyle/>
          <a:p>
            <a:pPr algn="ctr"/>
            <a:r>
              <a:rPr lang="fr-FR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en-US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fr-FR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availability of NR</a:t>
            </a:r>
            <a:endParaRPr lang="fr-FR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675661"/>
              </p:ext>
            </p:extLst>
          </p:nvPr>
        </p:nvGraphicFramePr>
        <p:xfrm>
          <a:off x="152400" y="2514600"/>
          <a:ext cx="8763000" cy="3470148"/>
        </p:xfrm>
        <a:graphic>
          <a:graphicData uri="http://schemas.openxmlformats.org/drawingml/2006/table">
            <a:tbl>
              <a:tblPr firstRow="1" firstCol="1" bandRow="1"/>
              <a:tblGrid>
                <a:gridCol w="4463860"/>
                <a:gridCol w="1976617"/>
                <a:gridCol w="2322523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Variable of natural resources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Bougouni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Koutiala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Annual/seasonal production 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3.13±0.07</a:t>
                      </a:r>
                      <a:r>
                        <a:rPr lang="en-GB" sz="1800" baseline="30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a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2.91±0.10</a:t>
                      </a:r>
                      <a:r>
                        <a:rPr lang="en-GB" sz="1800" baseline="30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a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Quality / palatability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3.14±0.09</a:t>
                      </a:r>
                      <a:r>
                        <a:rPr lang="en-GB" sz="1800" baseline="30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a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3.08±0.12</a:t>
                      </a:r>
                      <a:r>
                        <a:rPr lang="en-GB" sz="1800" baseline="30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a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61975" algn="l"/>
                          <a:tab pos="723900" algn="l"/>
                        </a:tabLs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Presence of invasive weeds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3.40±0.07</a:t>
                      </a:r>
                      <a:r>
                        <a:rPr lang="en-GB" sz="1800" baseline="30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a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2.85±0.08</a:t>
                      </a:r>
                      <a:r>
                        <a:rPr lang="en-GB" sz="1800" baseline="30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b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Dominance of annual grasses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3.21±0.09</a:t>
                      </a:r>
                      <a:r>
                        <a:rPr lang="en-GB" sz="1800" baseline="30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a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1.97±0.10</a:t>
                      </a:r>
                      <a:r>
                        <a:rPr lang="en-GB" sz="1800" baseline="30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b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Dominance of perennial grasses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0.96±0.15</a:t>
                      </a:r>
                      <a:r>
                        <a:rPr lang="en-GB" sz="1800" baseline="30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a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1.83±0.13</a:t>
                      </a:r>
                      <a:r>
                        <a:rPr lang="en-GB" sz="1800" baseline="30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b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Dominance of annual legumes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3.14±0.07</a:t>
                      </a:r>
                      <a:r>
                        <a:rPr lang="en-GB" sz="1800" baseline="30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a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2.43±0.11</a:t>
                      </a:r>
                      <a:r>
                        <a:rPr lang="en-GB" sz="1800" baseline="30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b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Dominance of perennial legumes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2.54±0.13</a:t>
                      </a:r>
                      <a:r>
                        <a:rPr lang="en-GB" sz="1800" baseline="30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a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2.26±0.14</a:t>
                      </a:r>
                      <a:r>
                        <a:rPr lang="en-GB" sz="1800" baseline="30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a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Shrubs population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3.96±0.07</a:t>
                      </a:r>
                      <a:r>
                        <a:rPr lang="en-GB" sz="1800" baseline="30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a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2.61±0.13</a:t>
                      </a:r>
                      <a:r>
                        <a:rPr lang="en-GB" sz="1800" baseline="30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b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Incidence of controlled bushfires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1.50±0.14</a:t>
                      </a:r>
                      <a:r>
                        <a:rPr lang="en-GB" sz="1800" baseline="30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a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0.87±0.09</a:t>
                      </a:r>
                      <a:r>
                        <a:rPr lang="en-GB" sz="1800" baseline="30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b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Incidence of uncontrolled bushfires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3.58±0.14</a:t>
                      </a:r>
                      <a:r>
                        <a:rPr lang="en-GB" sz="1800" baseline="30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a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0.75±0.06</a:t>
                      </a:r>
                      <a:r>
                        <a:rPr lang="en-GB" sz="1800" baseline="30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b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79248" y="5974294"/>
            <a:ext cx="8915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a, b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Means on the same row with different superscript letters are statistically different, P &lt;0,05. Score: 0 = don’t know; 1 = very low; 2 = low; 3 = average; 4 = good; 5 = very good.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26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1600200"/>
            <a:ext cx="8763000" cy="4800600"/>
          </a:xfrm>
        </p:spPr>
        <p:txBody>
          <a:bodyPr/>
          <a:lstStyle/>
          <a:p>
            <a:pPr marL="114300" indent="0" algn="ctr">
              <a:spcBef>
                <a:spcPts val="0"/>
              </a:spcBef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Water availability, quality and accessibility for human and animal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consumption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800" b="1" dirty="0" smtClean="0"/>
              <a:t>Table2.</a:t>
            </a:r>
            <a:r>
              <a:rPr lang="en-US" sz="1800" b="1" dirty="0"/>
              <a:t> Water availability, quality and accessibility for human and animal </a:t>
            </a:r>
            <a:r>
              <a:rPr lang="en-US" sz="1800" b="1" dirty="0" smtClean="0"/>
              <a:t>consumption</a:t>
            </a:r>
            <a:endParaRPr lang="en-GB" sz="1800" b="1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88848" y="990600"/>
            <a:ext cx="7848600" cy="609600"/>
          </a:xfrm>
        </p:spPr>
        <p:txBody>
          <a:bodyPr/>
          <a:lstStyle/>
          <a:p>
            <a:pPr algn="ctr"/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availability of NR</a:t>
            </a:r>
            <a:endParaRPr lang="fr-FR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118668"/>
              </p:ext>
            </p:extLst>
          </p:nvPr>
        </p:nvGraphicFramePr>
        <p:xfrm>
          <a:off x="158496" y="2971800"/>
          <a:ext cx="8909305" cy="3124198"/>
        </p:xfrm>
        <a:graphic>
          <a:graphicData uri="http://schemas.openxmlformats.org/drawingml/2006/table">
            <a:tbl>
              <a:tblPr firstRow="1" firstCol="1" bandRow="1"/>
              <a:tblGrid>
                <a:gridCol w="1517904"/>
                <a:gridCol w="1248112"/>
                <a:gridCol w="1228100"/>
                <a:gridCol w="1314625"/>
                <a:gridCol w="1232752"/>
                <a:gridCol w="1335091"/>
                <a:gridCol w="1032721"/>
              </a:tblGrid>
              <a:tr h="4463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Availability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Quality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Accessibility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463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Source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Bougouni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Koutiala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Bougouni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Koutiala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Bougouni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Koutiala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3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Rainwater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2.37±0.10</a:t>
                      </a:r>
                      <a:r>
                        <a:rPr lang="en-GB" sz="1600" b="1" baseline="30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a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2.04±0.07</a:t>
                      </a:r>
                      <a:r>
                        <a:rPr lang="en-GB" sz="1600" b="1" baseline="300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b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2.87±0.13</a:t>
                      </a:r>
                      <a:r>
                        <a:rPr lang="en-GB" sz="1600" b="1" baseline="300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a 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2.80±0.18</a:t>
                      </a:r>
                      <a:r>
                        <a:rPr lang="en-GB" sz="1600" b="1" baseline="30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3.08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2.43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3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Standing pool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1.95±0.11</a:t>
                      </a:r>
                      <a:r>
                        <a:rPr lang="en-GB" sz="1600" b="1" baseline="30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a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1.80±0.10</a:t>
                      </a:r>
                      <a:r>
                        <a:rPr lang="en-GB" sz="1600" b="1" baseline="30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a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1.54±0.15</a:t>
                      </a:r>
                      <a:r>
                        <a:rPr lang="en-GB" sz="1600" b="1" baseline="30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a 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0.78±0.11</a:t>
                      </a:r>
                      <a:r>
                        <a:rPr lang="en-GB" sz="1600" b="1" baseline="30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b 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2.32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1.51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3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Well water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3.45±0.15</a:t>
                      </a:r>
                      <a:r>
                        <a:rPr lang="en-GB" sz="1600" b="1" baseline="300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a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3.28±0.12</a:t>
                      </a:r>
                      <a:r>
                        <a:rPr lang="en-GB" sz="1600" b="1" baseline="30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a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3.87±0.08</a:t>
                      </a:r>
                      <a:r>
                        <a:rPr lang="en-GB" sz="1600" b="1" baseline="30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a 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3.15±0.10</a:t>
                      </a:r>
                      <a:r>
                        <a:rPr lang="en-GB" sz="1600" b="1" baseline="30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b 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3.57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3.2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3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Pump water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2.64±0.24</a:t>
                      </a:r>
                      <a:r>
                        <a:rPr lang="en-GB" sz="1600" b="1" baseline="300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a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3.98±0.17</a:t>
                      </a:r>
                      <a:r>
                        <a:rPr lang="en-GB" sz="1600" b="1" baseline="300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b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2.12±0.28</a:t>
                      </a:r>
                      <a:r>
                        <a:rPr lang="en-GB" sz="1600" b="1" baseline="300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a 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3.76±0.19</a:t>
                      </a:r>
                      <a:r>
                        <a:rPr lang="en-GB" sz="1600" b="1" baseline="30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b 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1.13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2.27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31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Tap water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0.99±0.01</a:t>
                      </a:r>
                      <a:r>
                        <a:rPr lang="en-GB" sz="1600" b="1" baseline="300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a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2.28±0.20</a:t>
                      </a:r>
                      <a:r>
                        <a:rPr lang="en-GB" sz="1600" b="1" baseline="300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b</a:t>
                      </a:r>
                      <a:endParaRPr lang="en-US" sz="16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-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4.25±0.26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0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79832" y="6010421"/>
            <a:ext cx="8909304" cy="923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sz="12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For availability (0 = don’t know; 1 = non - available; 2 = seasonal and insufficient quantity, 3 = seasonal and sufficient quantity; 4 = available all year long, but insufficient quantity; 5 = available all year long and sufficient). For accessibility (0 = don’t know 1 = very difficult access, 2 = difficult access; 3 = fair access, 4 = easy access; 5 = very easy access). For quality (0 = don’t know 1 = very low, 2 = low, 3 = average, 4 = good, 5 = very good).</a:t>
            </a:r>
            <a:endParaRPr lang="en-US" sz="1200" b="1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58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2057400"/>
            <a:ext cx="9400032" cy="4800600"/>
          </a:xfrm>
        </p:spPr>
        <p:txBody>
          <a:bodyPr/>
          <a:lstStyle/>
          <a:p>
            <a:pPr marL="114300" indent="0" algn="ctr">
              <a:buNone/>
            </a:pP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 </a:t>
            </a:r>
            <a:r>
              <a:rPr lang="en-US" b="1" u="sng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conventions on natural resources </a:t>
            </a: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</a:t>
            </a:r>
            <a:r>
              <a:rPr lang="en-US" b="1" u="sng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study </a:t>
            </a: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sites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Local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conventions existed in all communities studied. 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Most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of these local conventions existed in an informal or oral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form.</a:t>
            </a:r>
          </a:p>
          <a:p>
            <a:pPr>
              <a:lnSpc>
                <a:spcPct val="150000"/>
              </a:lnSpc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Table 3.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Summary of the different types of existing local conventions on natural resources management in the study sites</a:t>
            </a:r>
            <a:endParaRPr lang="fr-FR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09600" y="1447800"/>
            <a:ext cx="7848600" cy="609600"/>
          </a:xfrm>
        </p:spPr>
        <p:txBody>
          <a:bodyPr/>
          <a:lstStyle/>
          <a:p>
            <a:pPr algn="ctr"/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local conventions </a:t>
            </a:r>
            <a:endParaRPr lang="fr-FR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80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7772400" cy="8382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1"/>
                </a:solidFill>
              </a:rPr>
              <a:t>Plan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292608" y="1752600"/>
            <a:ext cx="8534400" cy="46482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  - Context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Main finding: 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lnSpc>
                <a:spcPct val="150000"/>
              </a:lnSpc>
              <a:buNone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-</a:t>
            </a:r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vailability </a:t>
            </a:r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NRs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lnSpc>
                <a:spcPct val="150000"/>
              </a:lnSpc>
              <a:buNone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-Local conventions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-Conflicts management over natural 	resources uses  </a:t>
            </a: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-76200" y="1524000"/>
            <a:ext cx="9220200" cy="5334000"/>
          </a:xfrm>
        </p:spPr>
        <p:txBody>
          <a:bodyPr/>
          <a:lstStyle/>
          <a:p>
            <a:pPr marL="114300" indent="0" algn="ctr">
              <a:lnSpc>
                <a:spcPct val="150000"/>
              </a:lnSpc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level of knoweldge of local conventions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level of knowledge of community members differed from one individual to another; and from one community to another depending on sex, age and ethnic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group.</a:t>
            </a:r>
          </a:p>
          <a:p>
            <a:pPr algn="just">
              <a:lnSpc>
                <a:spcPct val="150000"/>
              </a:lnSpc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level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of knowledge of local conventions was higher in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Bougouni (good)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than in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Koutiala (average).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90600" y="1066800"/>
            <a:ext cx="7848600" cy="609600"/>
          </a:xfrm>
        </p:spPr>
        <p:txBody>
          <a:bodyPr/>
          <a:lstStyle/>
          <a:p>
            <a:pPr algn="ctr"/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local conventions </a:t>
            </a:r>
            <a:endParaRPr lang="fr-FR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57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52400" y="1828800"/>
            <a:ext cx="8839200" cy="5029200"/>
          </a:xfrm>
        </p:spPr>
        <p:txBody>
          <a:bodyPr/>
          <a:lstStyle/>
          <a:p>
            <a:pPr marL="114300" indent="0" algn="ctr">
              <a:lnSpc>
                <a:spcPct val="150000"/>
              </a:lnSpc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level of knoweldge of local conventions</a:t>
            </a:r>
          </a:p>
          <a:p>
            <a:pPr marL="114300" indent="0" algn="ctr">
              <a:lnSpc>
                <a:spcPct val="150000"/>
              </a:lnSpc>
              <a:buNone/>
            </a:pPr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38200" y="1219200"/>
            <a:ext cx="7848600" cy="609600"/>
          </a:xfrm>
        </p:spPr>
        <p:txBody>
          <a:bodyPr/>
          <a:lstStyle/>
          <a:p>
            <a:pPr algn="ctr"/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local conventions </a:t>
            </a:r>
            <a:endParaRPr lang="fr-FR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57487"/>
              </p:ext>
            </p:extLst>
          </p:nvPr>
        </p:nvGraphicFramePr>
        <p:xfrm>
          <a:off x="457200" y="3810000"/>
          <a:ext cx="8229600" cy="20792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9419"/>
                <a:gridCol w="1905000"/>
                <a:gridCol w="1981200"/>
                <a:gridCol w="2403981"/>
              </a:tblGrid>
              <a:tr h="6930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District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rgbClr val="15673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Average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rgbClr val="15673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Male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rgbClr val="15673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Female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rgbClr val="156734"/>
                    </a:solidFill>
                  </a:tcPr>
                </a:tc>
              </a:tr>
              <a:tr h="6930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 dirty="0">
                          <a:solidFill>
                            <a:schemeClr val="tx1"/>
                          </a:solidFill>
                          <a:effectLst/>
                        </a:rPr>
                        <a:t>Bougouni</a:t>
                      </a:r>
                      <a:endParaRPr lang="en-US" sz="3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3.16±1.21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3.47±0.96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2.50±1.44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/>
                    </a:solidFill>
                  </a:tcPr>
                </a:tc>
              </a:tr>
              <a:tr h="6930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 dirty="0">
                          <a:solidFill>
                            <a:schemeClr val="tx1"/>
                          </a:solidFill>
                          <a:effectLst/>
                        </a:rPr>
                        <a:t>Koutiala</a:t>
                      </a:r>
                      <a:endParaRPr lang="en-US" sz="3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1.70±1.44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>
                          <a:effectLst/>
                        </a:rPr>
                        <a:t>1.81±1.46</a:t>
                      </a:r>
                      <a:endParaRPr lang="en-US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1.57±1.38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0040" y="2743199"/>
            <a:ext cx="8077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  <a:tab pos="5943600" algn="r"/>
              </a:tabLst>
            </a:pPr>
            <a:r>
              <a:rPr kumimoji="0" lang="en-GB" altLang="en-US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</a:rPr>
              <a:t>Table 4. Level of knowledge of local conventions by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  <a:tab pos="5943600" algn="r"/>
              </a:tabLst>
            </a:pPr>
            <a:r>
              <a:rPr kumimoji="0" lang="en-GB" altLang="en-US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</a:rPr>
              <a:t>the respondents in </a:t>
            </a:r>
            <a:r>
              <a:rPr kumimoji="0" lang="en-GB" altLang="en-US" sz="24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</a:rPr>
              <a:t> </a:t>
            </a:r>
            <a:r>
              <a:rPr kumimoji="0" lang="en-GB" altLang="en-US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</a:rPr>
              <a:t>Bougouni and Koutiala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55103" y="6019800"/>
            <a:ext cx="780707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  <a:tab pos="5943600" algn="r"/>
              </a:tabLst>
            </a:pPr>
            <a:r>
              <a:rPr kumimoji="0" lang="en-GB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</a:rPr>
              <a:t>Rating (0 = none, 1 = low, 2 = average, 3 = good, 4 = very good)</a:t>
            </a:r>
            <a:endParaRPr kumimoji="0" lang="en-GB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9277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-76200" y="1600200"/>
            <a:ext cx="9296400" cy="5334000"/>
          </a:xfrm>
        </p:spPr>
        <p:txBody>
          <a:bodyPr/>
          <a:lstStyle/>
          <a:p>
            <a:pPr marL="114300" lvl="0" indent="0" algn="ctr">
              <a:spcBef>
                <a:spcPts val="0"/>
              </a:spcBef>
              <a:buNone/>
            </a:pP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of participation in the elaboration and implementation processes of existing local conventions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Low level of participation;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ore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people were involved in the early development process of local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conventions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omen’s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participation in the elaboration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and implementation processes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of existing local conventions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was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generally low despite the fact that women are major users of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NR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 the communities.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66800" y="990600"/>
            <a:ext cx="7848600" cy="609600"/>
          </a:xfrm>
        </p:spPr>
        <p:txBody>
          <a:bodyPr/>
          <a:lstStyle/>
          <a:p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local conventions </a:t>
            </a:r>
            <a:endParaRPr lang="fr-FR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64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600200"/>
            <a:ext cx="9144000" cy="5334000"/>
          </a:xfrm>
        </p:spPr>
        <p:txBody>
          <a:bodyPr/>
          <a:lstStyle/>
          <a:p>
            <a:pPr marL="114300" lvl="0" indent="0" algn="ctr">
              <a:spcBef>
                <a:spcPts val="0"/>
              </a:spcBef>
              <a:buNone/>
            </a:pP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of participation in the elaboration and Implementation processes of existing local conventions</a:t>
            </a:r>
          </a:p>
          <a:p>
            <a:pPr marL="114300" lvl="0" indent="0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66800" y="990600"/>
            <a:ext cx="7848600" cy="609600"/>
          </a:xfrm>
        </p:spPr>
        <p:txBody>
          <a:bodyPr/>
          <a:lstStyle/>
          <a:p>
            <a:pPr algn="ctr"/>
            <a:r>
              <a:rPr lang="fr-FR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en-US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fr-FR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local conventions </a:t>
            </a:r>
            <a:endParaRPr lang="fr-FR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4825902"/>
              </p:ext>
            </p:extLst>
          </p:nvPr>
        </p:nvGraphicFramePr>
        <p:xfrm>
          <a:off x="0" y="2819400"/>
          <a:ext cx="89916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533400" y="54864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Fig.3.Level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of participation of the respondents in the elaboration processes of the existing local conventions in Bougouni district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87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600200"/>
            <a:ext cx="9296400" cy="5334000"/>
          </a:xfrm>
        </p:spPr>
        <p:txBody>
          <a:bodyPr/>
          <a:lstStyle/>
          <a:p>
            <a:pPr marL="114300" lvl="0" indent="0" algn="ctr">
              <a:spcBef>
                <a:spcPts val="0"/>
              </a:spcBef>
              <a:buNone/>
            </a:pP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of participation in the elaboration and Implementation processes of existing local conventions</a:t>
            </a:r>
          </a:p>
          <a:p>
            <a:pPr marL="114300" lvl="0" indent="0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66800" y="1066800"/>
            <a:ext cx="7848600" cy="609600"/>
          </a:xfrm>
        </p:spPr>
        <p:txBody>
          <a:bodyPr/>
          <a:lstStyle/>
          <a:p>
            <a:pPr algn="ctr"/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local conventions </a:t>
            </a:r>
            <a:endParaRPr lang="fr-FR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6785949"/>
              </p:ext>
            </p:extLst>
          </p:nvPr>
        </p:nvGraphicFramePr>
        <p:xfrm>
          <a:off x="0" y="2819400"/>
          <a:ext cx="90678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5638800"/>
            <a:ext cx="899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Fig.4. Level </a:t>
            </a:r>
            <a:r>
              <a:rPr lang="en-GB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of participation of the respondents in the elaboration processes of existing local conventions in Koutiala district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67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-152400" y="1828800"/>
            <a:ext cx="9448800" cy="5105400"/>
          </a:xfrm>
        </p:spPr>
        <p:txBody>
          <a:bodyPr/>
          <a:lstStyle/>
          <a:p>
            <a:pPr marL="114300" lvl="0" indent="0" algn="ctr">
              <a:spcBef>
                <a:spcPts val="0"/>
              </a:spcBef>
              <a:buNone/>
            </a:pP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of participation in the elaboration and Implementation processes of existing local conventions</a:t>
            </a:r>
          </a:p>
          <a:p>
            <a:pPr marL="114300" lvl="0" indent="0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66800" y="1143000"/>
            <a:ext cx="7848600" cy="609600"/>
          </a:xfrm>
        </p:spPr>
        <p:txBody>
          <a:bodyPr/>
          <a:lstStyle/>
          <a:p>
            <a:pPr algn="ctr"/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local conventions </a:t>
            </a:r>
            <a:endParaRPr lang="fr-FR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9151492"/>
              </p:ext>
            </p:extLst>
          </p:nvPr>
        </p:nvGraphicFramePr>
        <p:xfrm>
          <a:off x="152400" y="2895600"/>
          <a:ext cx="86868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304800" y="5796170"/>
            <a:ext cx="883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Fig. 5. Level </a:t>
            </a:r>
            <a:r>
              <a:rPr lang="en-GB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of participation by the community members in the implementation processes of local conventions in Bougouni</a:t>
            </a:r>
            <a:endParaRPr lang="en-US" sz="1100" b="1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84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14300" y="1752600"/>
            <a:ext cx="9182100" cy="4953000"/>
          </a:xfrm>
        </p:spPr>
        <p:txBody>
          <a:bodyPr/>
          <a:lstStyle/>
          <a:p>
            <a:pPr marL="114300" lvl="0" indent="0" algn="ctr">
              <a:spcBef>
                <a:spcPts val="0"/>
              </a:spcBef>
              <a:buNone/>
            </a:pP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of participation in the elaboration and Implementation processes of existing local conventions</a:t>
            </a:r>
          </a:p>
          <a:p>
            <a:pPr marL="114300" lvl="0" indent="0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38200" y="1143000"/>
            <a:ext cx="7848600" cy="609600"/>
          </a:xfrm>
        </p:spPr>
        <p:txBody>
          <a:bodyPr/>
          <a:lstStyle/>
          <a:p>
            <a:pPr algn="ctr"/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local conventions </a:t>
            </a:r>
            <a:endParaRPr lang="fr-FR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7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4590813"/>
              </p:ext>
            </p:extLst>
          </p:nvPr>
        </p:nvGraphicFramePr>
        <p:xfrm>
          <a:off x="289560" y="3048000"/>
          <a:ext cx="88392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609600" y="6096000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Fig.6. Level </a:t>
            </a:r>
            <a:r>
              <a:rPr lang="en-GB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of participation by the community members in the implementation processes of local conventions in Koutiala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74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-152400" y="1676400"/>
            <a:ext cx="9296400" cy="5257800"/>
          </a:xfrm>
        </p:spPr>
        <p:txBody>
          <a:bodyPr/>
          <a:lstStyle/>
          <a:p>
            <a:pPr marL="114300" lvl="0" indent="0" algn="ctr">
              <a:spcBef>
                <a:spcPts val="0"/>
              </a:spcBef>
              <a:buNone/>
            </a:pP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of participation in the elaboration processes of existing local conventions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The level of participation of women </a:t>
            </a:r>
            <a:r>
              <a:rPr lang="en-US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was </a:t>
            </a:r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significantly lower than participation by </a:t>
            </a:r>
            <a:r>
              <a:rPr lang="en-US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men </a:t>
            </a:r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which suggest the domination of the processes by </a:t>
            </a:r>
            <a:r>
              <a:rPr lang="en-US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men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The results of regression analysis </a:t>
            </a:r>
            <a:r>
              <a:rPr lang="en-US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showed the </a:t>
            </a:r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level of participation in elaboration and implementation processes of local conventions </a:t>
            </a:r>
            <a:r>
              <a:rPr lang="en-US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influenced by </a:t>
            </a:r>
            <a:r>
              <a:rPr lang="en-US" sz="27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</a:t>
            </a:r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7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 of residence</a:t>
            </a:r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 in the community and </a:t>
            </a:r>
            <a:r>
              <a:rPr lang="en-US" sz="27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gender</a:t>
            </a:r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66800" y="990600"/>
            <a:ext cx="7848600" cy="609600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local conventions </a:t>
            </a:r>
            <a:endParaRPr lang="fr-FR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55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1752600"/>
            <a:ext cx="8915400" cy="5257800"/>
          </a:xfrm>
        </p:spPr>
        <p:txBody>
          <a:bodyPr/>
          <a:lstStyle/>
          <a:p>
            <a:pPr marL="114300" lvl="0" indent="0"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benefit of local conventions as reported by farmers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Better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management of natural resources (NR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Reduction in conflict over 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NR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Opportunities for generation of 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revenues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Empowering local population to manage and decide on the use of their NR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Bring together the local population (Foster unit).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66800" y="990600"/>
            <a:ext cx="7848600" cy="609600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local conventions </a:t>
            </a:r>
            <a:endParaRPr lang="fr-FR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86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01168" y="1520952"/>
            <a:ext cx="8915400" cy="5337048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Conflict over natural resource use is common in Sudano-Sahelian zone and could be attributed to many factors. 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Conflict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is best managed at the local level but this depends on the leadership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skills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and capacity of the local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institutions</a:t>
            </a:r>
          </a:p>
          <a:p>
            <a:pPr marL="114300" lvl="0" indent="0" algn="just">
              <a:spcBef>
                <a:spcPts val="0"/>
              </a:spcBef>
              <a:buNone/>
            </a:pP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lvl="0" indent="0" algn="ctr">
              <a:spcBef>
                <a:spcPts val="0"/>
              </a:spcBef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Training workshop</a:t>
            </a:r>
          </a:p>
          <a:p>
            <a:pPr marL="114300" lvl="0" indent="0" algn="just">
              <a:spcBef>
                <a:spcPts val="0"/>
              </a:spcBef>
              <a:buNone/>
            </a:pP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lvl="0" indent="0" algn="just">
              <a:spcBef>
                <a:spcPts val="0"/>
              </a:spcBef>
              <a:buNone/>
            </a:pP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build the capacity of local institutions in conflict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management over natural resources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66800" y="990600"/>
            <a:ext cx="7848600" cy="609600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Conflict</a:t>
            </a:r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 management over NR </a:t>
            </a:r>
            <a:endParaRPr lang="fr-FR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141" y="4049268"/>
            <a:ext cx="7810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141" y="5181600"/>
            <a:ext cx="7810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612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04559" y="1208088"/>
            <a:ext cx="7772400" cy="5345112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Introduction -Context</a:t>
            </a:r>
          </a:p>
          <a:p>
            <a:pPr marL="0" lvl="0" algn="ctr">
              <a:buClrTx/>
              <a:buSzPct val="100000"/>
              <a:defRPr/>
            </a:pPr>
            <a:endParaRPr lang="fr-FR" sz="2800" b="1" u="sng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algn="ctr">
              <a:buClrTx/>
              <a:buSzPct val="100000"/>
              <a:defRPr/>
            </a:pPr>
            <a:r>
              <a:rPr lang="fr-FR" sz="2800" b="1" u="sng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</a:t>
            </a:r>
            <a:r>
              <a:rPr lang="en-GB" sz="2800" b="1" u="sng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b="1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Africa </a:t>
            </a:r>
            <a:r>
              <a:rPr lang="en-GB" sz="2800" b="1" u="sng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RISING in Mali</a:t>
            </a:r>
            <a:endParaRPr lang="en-GB" sz="2800" b="1" u="sng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algn="ctr">
              <a:buClrTx/>
              <a:buSzPct val="100000"/>
              <a:defRPr/>
            </a:pPr>
            <a:endParaRPr lang="en-GB" sz="2400" b="1" u="sng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algn="ctr">
              <a:buClrTx/>
              <a:buSzPct val="100000"/>
              <a:defRPr/>
            </a:pPr>
            <a:r>
              <a:rPr lang="en-US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mprove </a:t>
            </a:r>
            <a:r>
              <a:rPr lang="en-US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 </a:t>
            </a:r>
            <a:r>
              <a:rPr lang="en-US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</a:p>
          <a:p>
            <a:pPr marL="0" lvl="0" algn="ctr">
              <a:buClrTx/>
              <a:buSzPct val="100000"/>
              <a:defRPr/>
            </a:pPr>
            <a:endParaRPr lang="en-GB" sz="2800" b="1" u="sng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algn="ctr">
              <a:buClrTx/>
              <a:buSzPct val="100000"/>
              <a:defRPr/>
            </a:pPr>
            <a:r>
              <a:rPr lang="en-GB" sz="2800" b="1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 Systems Improvement</a:t>
            </a:r>
            <a:r>
              <a:rPr lang="fr-FR" sz="2800" b="1" dirty="0" smtClean="0">
                <a:solidFill>
                  <a:srgbClr val="073E87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endParaRPr lang="fr-FR" sz="2800" b="1" dirty="0">
              <a:solidFill>
                <a:srgbClr val="073E87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pPr marL="0" lvl="0" algn="ctr">
              <a:buClrTx/>
              <a:buSzPct val="100000"/>
              <a:defRPr/>
            </a:pPr>
            <a:endParaRPr lang="fr-FR" sz="2800" b="1" dirty="0" smtClean="0">
              <a:solidFill>
                <a:srgbClr val="073E87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800" b="1" dirty="0">
                <a:solidFill>
                  <a:srgbClr val="156734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Managing natural resources to </a:t>
            </a:r>
            <a:r>
              <a:rPr lang="en-US" sz="2800" b="1" dirty="0" smtClean="0">
                <a:solidFill>
                  <a:srgbClr val="156734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increase </a:t>
            </a:r>
            <a:r>
              <a:rPr lang="en-US" sz="2800" b="1" dirty="0">
                <a:solidFill>
                  <a:srgbClr val="156734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productivity in southern Mali</a:t>
            </a:r>
          </a:p>
        </p:txBody>
      </p:sp>
      <p:sp>
        <p:nvSpPr>
          <p:cNvPr id="4" name="Down Arrow 3"/>
          <p:cNvSpPr/>
          <p:nvPr/>
        </p:nvSpPr>
        <p:spPr>
          <a:xfrm>
            <a:off x="4038600" y="2857500"/>
            <a:ext cx="574675" cy="647700"/>
          </a:xfrm>
          <a:prstGeom prst="downArrow">
            <a:avLst/>
          </a:prstGeom>
          <a:solidFill>
            <a:schemeClr val="accent1"/>
          </a:solidFill>
          <a:ln w="15875" cap="flat" cmpd="sng" algn="ctr">
            <a:solidFill>
              <a:srgbClr val="31B6FD">
                <a:shade val="50000"/>
                <a:shade val="75000"/>
                <a:lumMod val="8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kern="0" dirty="0">
              <a:solidFill>
                <a:prstClr val="white"/>
              </a:solidFill>
              <a:latin typeface="Candara"/>
              <a:cs typeface="+mn-cs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4038600" y="3810000"/>
            <a:ext cx="574675" cy="647700"/>
          </a:xfrm>
          <a:prstGeom prst="downArrow">
            <a:avLst/>
          </a:prstGeom>
          <a:solidFill>
            <a:schemeClr val="accent1"/>
          </a:solidFill>
          <a:ln w="15875" cap="flat" cmpd="sng" algn="ctr">
            <a:solidFill>
              <a:srgbClr val="31B6FD">
                <a:shade val="50000"/>
                <a:shade val="75000"/>
                <a:lumMod val="8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kern="0" dirty="0">
              <a:solidFill>
                <a:prstClr val="white"/>
              </a:solidFill>
              <a:latin typeface="Candara"/>
              <a:cs typeface="+mn-cs"/>
            </a:endParaRPr>
          </a:p>
        </p:txBody>
      </p:sp>
      <p:sp>
        <p:nvSpPr>
          <p:cNvPr id="6" name="Curved Right Arrow 5"/>
          <p:cNvSpPr/>
          <p:nvPr/>
        </p:nvSpPr>
        <p:spPr>
          <a:xfrm>
            <a:off x="152400" y="4800600"/>
            <a:ext cx="731837" cy="719137"/>
          </a:xfrm>
          <a:prstGeom prst="curvedRightArrow">
            <a:avLst/>
          </a:prstGeom>
          <a:solidFill>
            <a:schemeClr val="accent1"/>
          </a:solidFill>
          <a:ln w="15875" cap="flat" cmpd="sng" algn="ctr">
            <a:solidFill>
              <a:srgbClr val="31B6FD">
                <a:shade val="50000"/>
                <a:shade val="75000"/>
                <a:lumMod val="8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kern="0" dirty="0">
              <a:solidFill>
                <a:prstClr val="black"/>
              </a:solidFill>
              <a:latin typeface="Candar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395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56032" y="1752600"/>
            <a:ext cx="8811768" cy="4876800"/>
          </a:xfrm>
        </p:spPr>
        <p:txBody>
          <a:bodyPr/>
          <a:lstStyle/>
          <a:p>
            <a:pPr marL="114300" lv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Training workshop</a:t>
            </a:r>
          </a:p>
          <a:p>
            <a:pPr marL="114300" lvl="0" indent="0" algn="just">
              <a:spcBef>
                <a:spcPts val="0"/>
              </a:spcBef>
              <a:buNone/>
            </a:pP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The </a:t>
            </a:r>
            <a:r>
              <a:rPr lang="en-US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training addressed </a:t>
            </a:r>
            <a:r>
              <a:rPr lang="en-US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methods/tools for participatory conflict analysis, conflict timeline, mapping conflict over natural resource use, social relations and communication, and 4Rs analysis (Right, Responsibility, Response, and Relationship) of conflict management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66800" y="990600"/>
            <a:ext cx="7848600" cy="609600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Conflict</a:t>
            </a:r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management over NR </a:t>
            </a:r>
            <a:endParaRPr lang="fr-FR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150" y="2438400"/>
            <a:ext cx="7810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508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56032" y="1752600"/>
            <a:ext cx="8811768" cy="4876800"/>
          </a:xfrm>
        </p:spPr>
        <p:txBody>
          <a:bodyPr/>
          <a:lstStyle/>
          <a:p>
            <a:pPr marL="114300" lvl="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Training workshop</a:t>
            </a:r>
          </a:p>
          <a:p>
            <a:pPr marL="114300" lvl="0" indent="0" algn="just">
              <a:spcBef>
                <a:spcPts val="0"/>
              </a:spcBef>
              <a:buNone/>
            </a:pP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workshop lasted 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for 2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each district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Animated by a national consultant familiar with rural reality  </a:t>
            </a:r>
          </a:p>
          <a:p>
            <a:pPr marL="114300" lvl="0" indent="0" algn="just">
              <a:spcBef>
                <a:spcPts val="0"/>
              </a:spcBef>
              <a:buNone/>
            </a:pPr>
            <a:r>
              <a:rPr lang="en-US" dirty="0" smtClean="0"/>
              <a:t>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04900" y="1143000"/>
            <a:ext cx="7848600" cy="990600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 training on conflict</a:t>
            </a:r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management over NR </a:t>
            </a:r>
            <a:endParaRPr lang="fr-FR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350" y="3200400"/>
            <a:ext cx="7810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198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91262" y="1524000"/>
            <a:ext cx="8811768" cy="5334000"/>
          </a:xfrm>
        </p:spPr>
        <p:txBody>
          <a:bodyPr/>
          <a:lstStyle/>
          <a:p>
            <a:pPr marL="114300" lv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Outcome of the training workshop</a:t>
            </a:r>
          </a:p>
          <a:p>
            <a:pPr marL="114300" indent="0" algn="just">
              <a:spcBef>
                <a:spcPts val="0"/>
              </a:spcBef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apacity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of local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actors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appropriate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methodology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on NRM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developed</a:t>
            </a:r>
          </a:p>
          <a:p>
            <a:pPr algn="just">
              <a:spcBef>
                <a:spcPts val="0"/>
              </a:spcBef>
            </a:pP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Participants able to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make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participatory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conflict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</a:p>
          <a:p>
            <a:pPr algn="just">
              <a:spcBef>
                <a:spcPts val="0"/>
              </a:spcBef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Capacity of key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actors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preventive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measure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conflict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management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developed</a:t>
            </a:r>
          </a:p>
          <a:p>
            <a:pPr marL="114300" indent="0" algn="just">
              <a:spcBef>
                <a:spcPts val="0"/>
              </a:spcBef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</a:p>
          <a:p>
            <a:pPr marL="114300" indent="0" algn="just">
              <a:spcBef>
                <a:spcPts val="0"/>
              </a:spcBef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community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key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actors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 Africa RISING intervention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communities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now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able to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manage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conflict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over NR.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800" y="1066800"/>
            <a:ext cx="8724900" cy="990600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sz="3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onflict</a:t>
            </a:r>
            <a:r>
              <a:rPr 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management over NR </a:t>
            </a:r>
            <a:endParaRPr lang="fr-FR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621" y="2133600"/>
            <a:ext cx="7810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390144" y="5715000"/>
            <a:ext cx="914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29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44568" y="1828800"/>
            <a:ext cx="76200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15683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</a:t>
            </a:r>
            <a:r>
              <a:rPr lang="en-US" dirty="0" smtClean="0">
                <a:solidFill>
                  <a:srgbClr val="15683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You!</a:t>
            </a:r>
            <a:endParaRPr lang="en-US" dirty="0">
              <a:solidFill>
                <a:srgbClr val="15683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838200" y="4866664"/>
            <a:ext cx="7391400" cy="1824478"/>
            <a:chOff x="838200" y="4866664"/>
            <a:chExt cx="7391400" cy="182447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6776" y="4866664"/>
              <a:ext cx="652824" cy="721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6823" y="5978487"/>
              <a:ext cx="675491" cy="6754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6683" y="4981490"/>
              <a:ext cx="372685" cy="675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P:\logos\i\ICRISAT\icrisat-logo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6118334"/>
              <a:ext cx="1435025" cy="5356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 descr="AVRDC – The World Vegetable Center — avrdc.org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856"/>
            <a:stretch/>
          </p:blipFill>
          <p:spPr bwMode="auto">
            <a:xfrm>
              <a:off x="4876800" y="5039955"/>
              <a:ext cx="1872487" cy="512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7" descr="P:\logos\i\iita\IITA_regular-sienna_with slogan (2)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9400" y="5050627"/>
              <a:ext cx="1069207" cy="5372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1162" y="5987672"/>
              <a:ext cx="936883" cy="657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9401" y="5987672"/>
              <a:ext cx="703470" cy="70347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1" y="5947641"/>
              <a:ext cx="705404" cy="721292"/>
            </a:xfrm>
            <a:prstGeom prst="rect">
              <a:avLst/>
            </a:prstGeom>
          </p:spPr>
        </p:pic>
      </p:grpSp>
      <p:sp>
        <p:nvSpPr>
          <p:cNvPr id="13" name="Title 1"/>
          <p:cNvSpPr txBox="1">
            <a:spLocks/>
          </p:cNvSpPr>
          <p:nvPr/>
        </p:nvSpPr>
        <p:spPr>
          <a:xfrm>
            <a:off x="-246032" y="3124200"/>
            <a:ext cx="96012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Gill Sans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2800" i="1" dirty="0" smtClean="0">
                <a:solidFill>
                  <a:srgbClr val="15683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Africa Research in Sustainable Intensification for the next Generation</a:t>
            </a:r>
          </a:p>
          <a:p>
            <a:pPr algn="ctr"/>
            <a:r>
              <a:rPr lang="en-US" sz="4000" dirty="0" smtClean="0">
                <a:solidFill>
                  <a:srgbClr val="15683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africa-rising.net</a:t>
            </a:r>
            <a:endParaRPr lang="en-US" sz="4000" dirty="0">
              <a:solidFill>
                <a:srgbClr val="15683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57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2209800" y="1219200"/>
            <a:ext cx="5495925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Introduction </a:t>
            </a:r>
            <a:r>
              <a:rPr lang="en-US" sz="3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-Context</a:t>
            </a:r>
          </a:p>
        </p:txBody>
      </p:sp>
      <p:graphicFrame>
        <p:nvGraphicFramePr>
          <p:cNvPr id="4" name="Espace réservé du contenu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4238131"/>
              </p:ext>
            </p:extLst>
          </p:nvPr>
        </p:nvGraphicFramePr>
        <p:xfrm>
          <a:off x="539552" y="2245296"/>
          <a:ext cx="7836917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0348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Placeholder 1"/>
          <p:cNvSpPr>
            <a:spLocks noGrp="1"/>
          </p:cNvSpPr>
          <p:nvPr>
            <p:ph type="body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altLang="en-US" dirty="0" smtClean="0"/>
          </a:p>
          <a:p>
            <a:endParaRPr lang="fr-FR" altLang="en-US" dirty="0" smtClean="0"/>
          </a:p>
        </p:txBody>
      </p:sp>
      <p:graphicFrame>
        <p:nvGraphicFramePr>
          <p:cNvPr id="7" name="Espace réservé du contenu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4535367"/>
              </p:ext>
            </p:extLst>
          </p:nvPr>
        </p:nvGraphicFramePr>
        <p:xfrm>
          <a:off x="467544" y="476673"/>
          <a:ext cx="8447856" cy="7464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292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2286000" y="762000"/>
            <a:ext cx="5638800" cy="5032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Introduction-</a:t>
            </a:r>
            <a:r>
              <a:rPr lang="en-US" alt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</a:t>
            </a:r>
            <a:endParaRPr lang="en-US" alt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25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5383055"/>
              </p:ext>
            </p:extLst>
          </p:nvPr>
        </p:nvGraphicFramePr>
        <p:xfrm>
          <a:off x="395536" y="2276874"/>
          <a:ext cx="8352928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own Arrow 4"/>
          <p:cNvSpPr/>
          <p:nvPr/>
        </p:nvSpPr>
        <p:spPr>
          <a:xfrm>
            <a:off x="1908175" y="3860801"/>
            <a:ext cx="720725" cy="787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331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1908176" y="1295400"/>
            <a:ext cx="6216650" cy="7127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Introduction – Context</a:t>
            </a:r>
            <a:endParaRPr lang="en-US" altLang="en-US" sz="3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81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Placeholder 1"/>
          <p:cNvSpPr>
            <a:spLocks noGrp="1"/>
          </p:cNvSpPr>
          <p:nvPr>
            <p:ph type="body" sz="quarter" idx="12"/>
          </p:nvPr>
        </p:nvSpPr>
        <p:spPr bwMode="auto">
          <a:xfrm>
            <a:off x="418274" y="2189670"/>
            <a:ext cx="8497125" cy="466832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14300" indent="0">
              <a:buFont typeface="Wingdings" pitchFamily="2" charset="2"/>
              <a:buNone/>
            </a:pPr>
            <a:endParaRPr lang="fr-FR" altLang="en-US" dirty="0" smtClean="0"/>
          </a:p>
          <a:p>
            <a:pPr marL="114300" indent="0">
              <a:buFont typeface="Wingdings" pitchFamily="2" charset="2"/>
              <a:buNone/>
            </a:pPr>
            <a:endParaRPr lang="fr-FR" altLang="en-US" dirty="0" smtClean="0"/>
          </a:p>
          <a:p>
            <a:pPr marL="114300" indent="0">
              <a:buFont typeface="Wingdings" pitchFamily="2" charset="2"/>
              <a:buNone/>
            </a:pPr>
            <a:endParaRPr lang="fr-FR" altLang="en-US" dirty="0" smtClean="0"/>
          </a:p>
          <a:p>
            <a:pPr marL="114300" indent="0">
              <a:buFont typeface="Wingdings" pitchFamily="2" charset="2"/>
              <a:buNone/>
            </a:pPr>
            <a:endParaRPr lang="fr-FR" altLang="en-US" dirty="0" smtClean="0"/>
          </a:p>
          <a:p>
            <a:pPr marL="114300" indent="0">
              <a:buFont typeface="Wingdings" pitchFamily="2" charset="2"/>
              <a:buNone/>
            </a:pPr>
            <a:endParaRPr lang="fr-FR" altLang="en-US" dirty="0" smtClean="0"/>
          </a:p>
          <a:p>
            <a:pPr marL="114300" indent="0">
              <a:buFont typeface="Wingdings" pitchFamily="2" charset="2"/>
              <a:buNone/>
            </a:pPr>
            <a:endParaRPr lang="fr-FR" altLang="en-US" dirty="0" smtClean="0">
              <a:latin typeface="Arial" charset="0"/>
              <a:cs typeface="Arial" charset="0"/>
            </a:endParaRPr>
          </a:p>
          <a:p>
            <a:pPr marL="114300" indent="0">
              <a:buFont typeface="Wingdings" pitchFamily="2" charset="2"/>
              <a:buNone/>
            </a:pPr>
            <a:r>
              <a:rPr lang="fr-FR" altLang="en-US" sz="3200" b="1" dirty="0" smtClean="0">
                <a:latin typeface="Arial" charset="0"/>
                <a:cs typeface="Arial" charset="0"/>
              </a:rPr>
              <a:t>ILRI</a:t>
            </a:r>
            <a:r>
              <a:rPr lang="fr-FR" altLang="en-US" dirty="0" smtClean="0"/>
              <a:t> </a:t>
            </a:r>
          </a:p>
        </p:txBody>
      </p:sp>
      <p:sp>
        <p:nvSpPr>
          <p:cNvPr id="4" name="Cloud Callout 3"/>
          <p:cNvSpPr/>
          <p:nvPr/>
        </p:nvSpPr>
        <p:spPr>
          <a:xfrm>
            <a:off x="611188" y="3357563"/>
            <a:ext cx="3168650" cy="15113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to do to enhance and conserve NR base ????</a:t>
            </a:r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rved Up Arrow 4"/>
          <p:cNvSpPr/>
          <p:nvPr/>
        </p:nvSpPr>
        <p:spPr>
          <a:xfrm>
            <a:off x="3779838" y="4047331"/>
            <a:ext cx="2886456" cy="751841"/>
          </a:xfrm>
          <a:prstGeom prst="curvedUp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27763" y="5105400"/>
            <a:ext cx="2592387" cy="1512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Empowering local institutions to sustainably manage natural resources </a:t>
            </a:r>
            <a:endPara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2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2124074" y="1268413"/>
            <a:ext cx="5876925" cy="6365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Introduction </a:t>
            </a:r>
            <a:r>
              <a:rPr lang="en-US" altLang="en-US" sz="3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Context</a:t>
            </a:r>
          </a:p>
        </p:txBody>
      </p:sp>
      <p:sp>
        <p:nvSpPr>
          <p:cNvPr id="7" name="Rectangle 6"/>
          <p:cNvSpPr/>
          <p:nvPr/>
        </p:nvSpPr>
        <p:spPr>
          <a:xfrm>
            <a:off x="6096000" y="2209800"/>
            <a:ext cx="2592387" cy="1512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Better management of natural resources</a:t>
            </a:r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own Arrow 7"/>
          <p:cNvSpPr/>
          <p:nvPr/>
        </p:nvSpPr>
        <p:spPr>
          <a:xfrm rot="10800000">
            <a:off x="7163593" y="4081146"/>
            <a:ext cx="720725" cy="684212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625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2057400"/>
            <a:ext cx="8610600" cy="444703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institutions </a:t>
            </a:r>
            <a:r>
              <a:rPr lang="fr-F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governing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NRM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include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local 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conventions.</a:t>
            </a:r>
          </a:p>
          <a:p>
            <a:pPr algn="just">
              <a:lnSpc>
                <a:spcPct val="150000"/>
              </a:lnSpc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“Local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conventions” specifically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refers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to an agreement, written or verbal, entered into by stakeholders in order to regulate the management of natural resources they use and for which they are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responsible.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914400"/>
          </a:xfrm>
        </p:spPr>
        <p:txBody>
          <a:bodyPr/>
          <a:lstStyle/>
          <a:p>
            <a:pPr algn="ctr"/>
            <a:r>
              <a:rPr lang="en-US" alt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Introduction </a:t>
            </a:r>
            <a:r>
              <a:rPr lang="en-US" altLang="en-US" sz="3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Context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148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2590800"/>
            <a:ext cx="8382000" cy="1447800"/>
          </a:xfrm>
        </p:spPr>
        <p:txBody>
          <a:bodyPr/>
          <a:lstStyle/>
          <a:p>
            <a:pPr marL="114300" indent="0" algn="ctr">
              <a:buNone/>
            </a:pP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Natural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  <a:r>
              <a:rPr lang="fr-FR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 local conventions</a:t>
            </a:r>
            <a:endParaRPr lang="fr-FR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92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1254</TotalTime>
  <Words>1687</Words>
  <Application>Microsoft Office PowerPoint</Application>
  <PresentationFormat>On-screen Show (4:3)</PresentationFormat>
  <Paragraphs>271</Paragraphs>
  <Slides>33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AfricaRISING_presentation_template_Global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Umutoni, Clarisse (ILRI)</dc:creator>
  <cp:lastModifiedBy>Umutoni, Clarisse (ILRI)</cp:lastModifiedBy>
  <cp:revision>70</cp:revision>
  <cp:lastPrinted>2011-10-06T11:45:23Z</cp:lastPrinted>
  <dcterms:created xsi:type="dcterms:W3CDTF">2014-09-15T11:47:26Z</dcterms:created>
  <dcterms:modified xsi:type="dcterms:W3CDTF">2015-02-25T19:14:46Z</dcterms:modified>
</cp:coreProperties>
</file>